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8" r:id="rId2"/>
    <p:sldId id="260" r:id="rId3"/>
    <p:sldId id="311" r:id="rId4"/>
    <p:sldId id="312" r:id="rId5"/>
    <p:sldId id="313" r:id="rId6"/>
    <p:sldId id="314" r:id="rId7"/>
    <p:sldId id="271" r:id="rId8"/>
    <p:sldId id="310" r:id="rId9"/>
    <p:sldId id="295" r:id="rId10"/>
    <p:sldId id="265" r:id="rId11"/>
    <p:sldId id="316" r:id="rId12"/>
    <p:sldId id="309" r:id="rId13"/>
    <p:sldId id="317" r:id="rId14"/>
    <p:sldId id="318" r:id="rId15"/>
    <p:sldId id="319" r:id="rId16"/>
    <p:sldId id="305" r:id="rId17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9FAED982-7559-4FA7-95A1-03DCBA524596}">
          <p14:sldIdLst>
            <p14:sldId id="268"/>
            <p14:sldId id="260"/>
            <p14:sldId id="311"/>
            <p14:sldId id="312"/>
            <p14:sldId id="313"/>
            <p14:sldId id="314"/>
            <p14:sldId id="271"/>
            <p14:sldId id="310"/>
            <p14:sldId id="295"/>
            <p14:sldId id="265"/>
            <p14:sldId id="316"/>
            <p14:sldId id="309"/>
            <p14:sldId id="317"/>
            <p14:sldId id="318"/>
            <p14:sldId id="319"/>
            <p14:sldId id="305"/>
          </p14:sldIdLst>
        </p14:section>
        <p14:section name="Section sans titre" id="{304DA163-B102-4E74-823C-E8A00EB5FE7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1" autoAdjust="0"/>
    <p:restoredTop sz="88953" autoAdjust="0"/>
  </p:normalViewPr>
  <p:slideViewPr>
    <p:cSldViewPr snapToGrid="0">
      <p:cViewPr varScale="1">
        <p:scale>
          <a:sx n="103" d="100"/>
          <a:sy n="103" d="100"/>
        </p:scale>
        <p:origin x="154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51276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C4FDA982-D4FC-4C34-8EC8-6B61261EECE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8163" cy="512763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4313" y="9721851"/>
            <a:ext cx="3078162" cy="512763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891EA596-936F-4CCE-B3AD-11AEB5520E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04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4325" tIns="47163" rIns="94325" bIns="4716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5" y="0"/>
            <a:ext cx="3078427" cy="513508"/>
          </a:xfrm>
          <a:prstGeom prst="rect">
            <a:avLst/>
          </a:prstGeom>
        </p:spPr>
        <p:txBody>
          <a:bodyPr vert="horz" lIns="94325" tIns="47163" rIns="94325" bIns="47163" rtlCol="0"/>
          <a:lstStyle>
            <a:lvl1pPr algn="r">
              <a:defRPr sz="1200"/>
            </a:lvl1pPr>
          </a:lstStyle>
          <a:p>
            <a:fld id="{6A004B01-69CD-4CA5-A662-9CDE4F89E42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5" tIns="47163" rIns="94325" bIns="4716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925411"/>
            <a:ext cx="5683250" cy="4029879"/>
          </a:xfrm>
          <a:prstGeom prst="rect">
            <a:avLst/>
          </a:prstGeom>
        </p:spPr>
        <p:txBody>
          <a:bodyPr vert="horz" lIns="94325" tIns="47163" rIns="94325" bIns="4716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10"/>
            <a:ext cx="3078427" cy="513507"/>
          </a:xfrm>
          <a:prstGeom prst="rect">
            <a:avLst/>
          </a:prstGeom>
        </p:spPr>
        <p:txBody>
          <a:bodyPr vert="horz" lIns="94325" tIns="47163" rIns="94325" bIns="4716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5" y="9721110"/>
            <a:ext cx="3078427" cy="513507"/>
          </a:xfrm>
          <a:prstGeom prst="rect">
            <a:avLst/>
          </a:prstGeom>
        </p:spPr>
        <p:txBody>
          <a:bodyPr vert="horz" lIns="94325" tIns="47163" rIns="94325" bIns="47163" rtlCol="0" anchor="b"/>
          <a:lstStyle>
            <a:lvl1pPr algn="r">
              <a:defRPr sz="1200"/>
            </a:lvl1pPr>
          </a:lstStyle>
          <a:p>
            <a:fld id="{4B4CB7A5-360C-437D-A60E-E64FE72EA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42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CB7A5-360C-437D-A60E-E64FE72EA4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1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CB7A5-360C-437D-A60E-E64FE72EA4E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684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CB7A5-360C-437D-A60E-E64FE72EA4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96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CB7A5-360C-437D-A60E-E64FE72EA4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297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CB7A5-360C-437D-A60E-E64FE72EA4E6}" type="slidenum">
              <a:rPr lang="fr-FR" smtClean="0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65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CB7A5-360C-437D-A60E-E64FE72EA4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76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91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09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49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39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57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83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91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07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7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31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93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F4164-F424-40DA-80EA-EE9FEB6AF4C4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0471-6033-4EB4-BA5C-95E782B48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16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0800000" flipV="1">
            <a:off x="503434" y="1838226"/>
            <a:ext cx="11178283" cy="2708304"/>
          </a:xfrm>
        </p:spPr>
        <p:txBody>
          <a:bodyPr>
            <a:noAutofit/>
          </a:bodyPr>
          <a:lstStyle/>
          <a:p>
            <a:pPr algn="ctr"/>
            <a:r>
              <a:rPr lang="fr-FR" sz="5400" b="1" dirty="0"/>
              <a:t>Assemblée Générale de </a:t>
            </a:r>
            <a:r>
              <a:rPr lang="fr-FR" sz="5400" b="1" dirty="0" smtClean="0"/>
              <a:t>l’association</a:t>
            </a:r>
            <a:br>
              <a:rPr lang="fr-FR" sz="5400" b="1" dirty="0" smtClean="0"/>
            </a:br>
            <a:r>
              <a:rPr lang="fr-FR" sz="5400" b="1" dirty="0" smtClean="0"/>
              <a:t>«Les Sarments Solidaires»</a:t>
            </a:r>
            <a:r>
              <a:rPr lang="fr-FR" sz="5400" b="1" smtClean="0"/>
              <a:t/>
            </a:r>
            <a:br>
              <a:rPr lang="fr-FR" sz="5400" b="1" smtClean="0"/>
            </a:br>
            <a:r>
              <a:rPr lang="fr-FR" sz="5400" b="1" smtClean="0"/>
              <a:t> </a:t>
            </a:r>
            <a:r>
              <a:rPr lang="fr-FR" sz="5400" b="1" dirty="0" smtClean="0"/>
              <a:t>octobre 2020</a:t>
            </a:r>
            <a:endParaRPr lang="fr-FR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191" y="165701"/>
            <a:ext cx="1919779" cy="167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481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992"/>
    </mc:Choice>
    <mc:Fallback xmlns="">
      <p:transition spd="slow" advTm="199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124"/>
          </a:xfrm>
        </p:spPr>
        <p:txBody>
          <a:bodyPr/>
          <a:lstStyle/>
          <a:p>
            <a:r>
              <a:rPr lang="fr-FR" dirty="0" smtClean="0"/>
              <a:t>		</a:t>
            </a:r>
            <a:r>
              <a:rPr lang="fr-FR" b="1" dirty="0" smtClean="0"/>
              <a:t>Renouvellement du bureau</a:t>
            </a:r>
            <a:endParaRPr lang="fr-FR" b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61" y="0"/>
            <a:ext cx="1712594" cy="1492023"/>
          </a:xfrm>
          <a:prstGeom prst="rect">
            <a:avLst/>
          </a:prstGeom>
        </p:spPr>
      </p:pic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276658" y="1547108"/>
            <a:ext cx="5657335" cy="51450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u="sng" dirty="0" smtClean="0"/>
              <a:t>Bureau 2019 démissionnaire: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Président : </a:t>
            </a:r>
          </a:p>
          <a:p>
            <a:pPr marL="914400" lvl="2" indent="0">
              <a:buNone/>
            </a:pPr>
            <a:r>
              <a:rPr lang="fr-FR" dirty="0" smtClean="0"/>
              <a:t>F </a:t>
            </a:r>
            <a:r>
              <a:rPr lang="fr-FR" dirty="0" err="1" smtClean="0"/>
              <a:t>Cayla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Vice président</a:t>
            </a:r>
            <a:r>
              <a:rPr lang="fr-FR" dirty="0"/>
              <a:t>s</a:t>
            </a:r>
            <a:r>
              <a:rPr lang="fr-FR" dirty="0" smtClean="0"/>
              <a:t>: </a:t>
            </a:r>
          </a:p>
          <a:p>
            <a:pPr marL="914400" lvl="2" indent="0">
              <a:buNone/>
            </a:pPr>
            <a:r>
              <a:rPr lang="fr-FR" dirty="0" smtClean="0"/>
              <a:t>Y le Maux  et  P </a:t>
            </a:r>
            <a:r>
              <a:rPr lang="fr-FR" dirty="0" err="1" smtClean="0"/>
              <a:t>Liénard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Trésorier:</a:t>
            </a:r>
          </a:p>
          <a:p>
            <a:pPr marL="914400" lvl="2" indent="0">
              <a:buNone/>
            </a:pPr>
            <a:r>
              <a:rPr lang="fr-FR" dirty="0" smtClean="0"/>
              <a:t> A Gaultier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Secrétaire: </a:t>
            </a:r>
          </a:p>
          <a:p>
            <a:pPr marL="914400" lvl="2" indent="0">
              <a:buNone/>
            </a:pPr>
            <a:r>
              <a:rPr lang="fr-FR" dirty="0" smtClean="0"/>
              <a:t>C </a:t>
            </a:r>
            <a:r>
              <a:rPr lang="fr-FR" dirty="0" err="1" smtClean="0"/>
              <a:t>Brisseau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Chargé des ventes et du stock: </a:t>
            </a:r>
          </a:p>
          <a:p>
            <a:pPr marL="914400" lvl="2" indent="0">
              <a:buNone/>
            </a:pPr>
            <a:r>
              <a:rPr lang="fr-FR" dirty="0" smtClean="0"/>
              <a:t>A </a:t>
            </a:r>
            <a:r>
              <a:rPr lang="fr-FR" dirty="0" err="1" smtClean="0"/>
              <a:t>Coassin</a:t>
            </a:r>
            <a:r>
              <a:rPr lang="fr-FR" dirty="0" smtClean="0"/>
              <a:t> et E </a:t>
            </a:r>
            <a:r>
              <a:rPr lang="fr-FR" dirty="0" err="1" smtClean="0"/>
              <a:t>Reumaux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Chargé du site </a:t>
            </a:r>
            <a:r>
              <a:rPr lang="fr-FR" dirty="0" smtClean="0"/>
              <a:t>internet: </a:t>
            </a:r>
          </a:p>
          <a:p>
            <a:pPr marL="914400" lvl="2" indent="0">
              <a:buNone/>
            </a:pPr>
            <a:r>
              <a:rPr lang="fr-FR" dirty="0" smtClean="0"/>
              <a:t>G Le </a:t>
            </a:r>
            <a:r>
              <a:rPr lang="fr-FR" dirty="0" err="1" smtClean="0"/>
              <a:t>Paih</a:t>
            </a:r>
            <a:r>
              <a:rPr lang="fr-FR" dirty="0" smtClean="0"/>
              <a:t>  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Membres:</a:t>
            </a:r>
          </a:p>
          <a:p>
            <a:pPr marL="914400" lvl="2" indent="0">
              <a:buNone/>
            </a:pPr>
            <a:r>
              <a:rPr lang="fr-FR" dirty="0" smtClean="0"/>
              <a:t>B </a:t>
            </a:r>
            <a:r>
              <a:rPr lang="fr-FR" dirty="0" err="1" smtClean="0"/>
              <a:t>Aguerre</a:t>
            </a:r>
            <a:r>
              <a:rPr lang="fr-FR" dirty="0" smtClean="0"/>
              <a:t>, C Chabrol,  JN </a:t>
            </a:r>
            <a:r>
              <a:rPr lang="fr-FR" dirty="0" err="1" smtClean="0"/>
              <a:t>Frayssinet</a:t>
            </a:r>
            <a:r>
              <a:rPr lang="fr-FR" dirty="0" smtClean="0"/>
              <a:t> 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0" y="1542490"/>
            <a:ext cx="6096000" cy="5145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 smtClean="0"/>
              <a:t>Proposition de Bureau 2020  </a:t>
            </a:r>
          </a:p>
          <a:p>
            <a:pPr lvl="1"/>
            <a:r>
              <a:rPr lang="fr-FR" dirty="0" smtClean="0"/>
              <a:t>Président: François  </a:t>
            </a:r>
            <a:r>
              <a:rPr lang="fr-FR" dirty="0" err="1" smtClean="0"/>
              <a:t>Cayla</a:t>
            </a:r>
            <a:endParaRPr lang="fr-FR" dirty="0" smtClean="0">
              <a:solidFill>
                <a:srgbClr val="00B0F0"/>
              </a:solidFill>
            </a:endParaRPr>
          </a:p>
          <a:p>
            <a:pPr lvl="1">
              <a:lnSpc>
                <a:spcPct val="100000"/>
              </a:lnSpc>
            </a:pPr>
            <a:r>
              <a:rPr lang="fr-FR" dirty="0" smtClean="0"/>
              <a:t>Vice président(s):Yvon Le Maux et Emmanuel </a:t>
            </a:r>
            <a:r>
              <a:rPr lang="fr-FR" dirty="0" err="1" smtClean="0"/>
              <a:t>Reumaux</a:t>
            </a:r>
            <a:endParaRPr lang="fr-FR" dirty="0" smtClean="0"/>
          </a:p>
          <a:p>
            <a:pPr lvl="1"/>
            <a:r>
              <a:rPr lang="fr-FR" dirty="0" smtClean="0"/>
              <a:t>Trésorier: Alain Gaultier</a:t>
            </a:r>
          </a:p>
          <a:p>
            <a:pPr lvl="1"/>
            <a:r>
              <a:rPr lang="fr-FR" dirty="0" smtClean="0"/>
              <a:t>Secrétaire: Christian </a:t>
            </a:r>
            <a:r>
              <a:rPr lang="fr-FR" dirty="0" err="1" smtClean="0"/>
              <a:t>Brisseau</a:t>
            </a:r>
            <a:endParaRPr lang="fr-FR" dirty="0" smtClean="0">
              <a:solidFill>
                <a:srgbClr val="00B0F0"/>
              </a:solidFill>
            </a:endParaRPr>
          </a:p>
          <a:p>
            <a:pPr lvl="1"/>
            <a:r>
              <a:rPr lang="fr-FR" dirty="0" smtClean="0"/>
              <a:t>Chargé des ventes et du stock: Armand </a:t>
            </a:r>
            <a:r>
              <a:rPr lang="fr-FR" dirty="0" err="1" smtClean="0"/>
              <a:t>Coassin</a:t>
            </a:r>
            <a:r>
              <a:rPr lang="fr-FR" dirty="0" smtClean="0"/>
              <a:t> et Emmanuel </a:t>
            </a:r>
            <a:r>
              <a:rPr lang="fr-FR" dirty="0" err="1" smtClean="0"/>
              <a:t>Reumaux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Chargé du site internet: Gérard Le </a:t>
            </a:r>
            <a:r>
              <a:rPr lang="fr-FR" dirty="0" err="1" smtClean="0"/>
              <a:t>Paih</a:t>
            </a:r>
            <a:endParaRPr lang="fr-FR" dirty="0" smtClean="0">
              <a:solidFill>
                <a:srgbClr val="00B0F0"/>
              </a:solidFill>
            </a:endParaRPr>
          </a:p>
          <a:p>
            <a:pPr lvl="1"/>
            <a:r>
              <a:rPr lang="fr-FR" dirty="0" smtClean="0"/>
              <a:t>Membres: Christian Chabrol , Jean-Noël </a:t>
            </a:r>
            <a:r>
              <a:rPr lang="fr-FR" dirty="0" err="1" smtClean="0"/>
              <a:t>Frayssinet</a:t>
            </a:r>
            <a:r>
              <a:rPr lang="fr-FR" dirty="0" smtClean="0"/>
              <a:t> </a:t>
            </a:r>
            <a:r>
              <a:rPr lang="fr-FR" dirty="0"/>
              <a:t>, Nancy </a:t>
            </a:r>
            <a:r>
              <a:rPr lang="fr-FR" dirty="0" smtClean="0"/>
              <a:t>Frey , Patrice </a:t>
            </a:r>
            <a:r>
              <a:rPr lang="fr-FR" dirty="0" err="1" smtClean="0"/>
              <a:t>Lienard</a:t>
            </a:r>
            <a:endParaRPr lang="fr-FR" dirty="0" smtClean="0">
              <a:solidFill>
                <a:srgbClr val="00B0F0"/>
              </a:solidFill>
            </a:endParaRP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1302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"/>
    </mc:Choice>
    <mc:Fallback xmlns="">
      <p:transition spd="slow" advTm="37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220"/>
            <a:ext cx="1919779" cy="167252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646645" y="564539"/>
            <a:ext cx="3265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Fagotage 2020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996751" y="1446245"/>
            <a:ext cx="95265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12 séances dont 1 pour fagotage perso et 4 pour les ceps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173 participants (cumulés)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986 fagots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130 sacs de sarments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150 à 200 sacs de ceps (pas de comptage précis)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46645" y="3237894"/>
            <a:ext cx="3265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Ventes 2020</a:t>
            </a:r>
            <a:endParaRPr lang="fr-FR" sz="4000" dirty="0"/>
          </a:p>
        </p:txBody>
      </p:sp>
      <p:sp>
        <p:nvSpPr>
          <p:cNvPr id="9" name="ZoneTexte 8"/>
          <p:cNvSpPr txBox="1"/>
          <p:nvPr/>
        </p:nvSpPr>
        <p:spPr>
          <a:xfrm>
            <a:off x="1919779" y="4257870"/>
            <a:ext cx="95265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968 fagots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178 sacs de sarments (dont 48  du stock 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227 sacs de ceps ( dont une bonne cinquantaine du stock 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Pour un total de 6190,5€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Compte tenu de la situation sanitaire, les BBQ ont fortement travaillé. Nous aurions pu vendre 60 à 70% de plus de sarments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8369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0855" y="289147"/>
            <a:ext cx="10515600" cy="88072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Rappel du processus annuel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/>
              <a:t>de répartition des dons faits par notre </a:t>
            </a:r>
            <a:r>
              <a:rPr lang="fr-FR" b="1" dirty="0" err="1" smtClean="0"/>
              <a:t>asso</a:t>
            </a:r>
            <a:r>
              <a:rPr lang="fr-FR" b="1" dirty="0" smtClean="0"/>
              <a:t> </a:t>
            </a:r>
            <a:r>
              <a:rPr lang="fr-FR" b="1" dirty="0"/>
              <a:t>- 1 adhérent =1 vote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sz="half" idx="1"/>
          </p:nvPr>
        </p:nvSpPr>
        <p:spPr>
          <a:xfrm>
            <a:off x="1745777" y="1432778"/>
            <a:ext cx="10582733" cy="4990364"/>
          </a:xfrm>
        </p:spPr>
        <p:txBody>
          <a:bodyPr>
            <a:normAutofit fontScale="92500" lnSpcReduction="20000"/>
          </a:bodyPr>
          <a:lstStyle/>
          <a:p>
            <a:endParaRPr lang="fr-FR" sz="2900" dirty="0" smtClean="0"/>
          </a:p>
          <a:p>
            <a:r>
              <a:rPr lang="fr-FR" sz="2900" dirty="0" smtClean="0"/>
              <a:t>Le bureau demande  par mail  aux adhérents de proposer des nouvelles associations à la liste des postulantes existantes</a:t>
            </a:r>
          </a:p>
          <a:p>
            <a:r>
              <a:rPr lang="fr-FR" sz="2900" dirty="0" smtClean="0"/>
              <a:t>Le bureau donne son aval ou son véto. Dans ce dernier cas l’adhérent auteur de la demande est informé des motivations de ce refus</a:t>
            </a:r>
          </a:p>
          <a:p>
            <a:r>
              <a:rPr lang="fr-FR" sz="2900" dirty="0" smtClean="0"/>
              <a:t>La liste des associations candidates est envoyée à tous les adhérents pour que chacun vote sa répartition</a:t>
            </a:r>
          </a:p>
          <a:p>
            <a:r>
              <a:rPr lang="fr-FR" sz="2900" dirty="0" smtClean="0"/>
              <a:t>Le bureau définit le(s) critère(s) déterminant(s) d’attribution finale :</a:t>
            </a:r>
          </a:p>
          <a:p>
            <a:pPr lvl="1"/>
            <a:r>
              <a:rPr lang="fr-FR" sz="2500" dirty="0" smtClean="0"/>
              <a:t>Nombre maxi </a:t>
            </a:r>
            <a:r>
              <a:rPr lang="fr-FR" sz="2500" dirty="0" err="1" smtClean="0"/>
              <a:t>d’asso</a:t>
            </a:r>
            <a:r>
              <a:rPr lang="fr-FR" sz="2500" dirty="0" smtClean="0"/>
              <a:t> gratifiées</a:t>
            </a:r>
          </a:p>
          <a:p>
            <a:pPr lvl="1"/>
            <a:r>
              <a:rPr lang="fr-FR" sz="2500" dirty="0" smtClean="0"/>
              <a:t>Somme minimum donnée </a:t>
            </a:r>
          </a:p>
          <a:p>
            <a:pPr lvl="1"/>
            <a:r>
              <a:rPr lang="fr-FR" sz="2500" dirty="0" smtClean="0"/>
              <a:t>Santé/ Pauvreté </a:t>
            </a:r>
          </a:p>
          <a:p>
            <a:pPr lvl="1"/>
            <a:r>
              <a:rPr lang="fr-FR" sz="2500" dirty="0" smtClean="0"/>
              <a:t>Etc…</a:t>
            </a:r>
            <a:endParaRPr lang="fr-FR" sz="2900" dirty="0"/>
          </a:p>
          <a:p>
            <a:pPr algn="l"/>
            <a:r>
              <a:rPr lang="fr-FR" dirty="0" smtClean="0"/>
              <a:t>Communication de la répartition des dons lors du repas de fin d’année</a:t>
            </a:r>
            <a:endParaRPr lang="fr-FR" dirty="0"/>
          </a:p>
          <a:p>
            <a:endParaRPr lang="fr-FR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220"/>
            <a:ext cx="1919779" cy="167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220"/>
            <a:ext cx="587829" cy="51212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84376" y="0"/>
            <a:ext cx="752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Répartition des dons  2020 (1/2)</a:t>
            </a:r>
            <a:endParaRPr lang="fr-FR" sz="4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07" y="594340"/>
            <a:ext cx="11943185" cy="60677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57196" y="5626359"/>
            <a:ext cx="1278294" cy="3359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9853" y="6138479"/>
            <a:ext cx="1278294" cy="33590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Pauvreté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037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220"/>
            <a:ext cx="1919779" cy="167252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00401" y="676507"/>
            <a:ext cx="7296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Répartition des dons  2020 (2/2)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996751" y="1446245"/>
            <a:ext cx="95265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27 adhérents ont voté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En 2019 la clé de décision était la somme mini de 600€ (sauf pour les resto du cœur qui ont bénéficié de la vente du 16/05/2019 - 150€).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La somme maxi attribuée était de 1861€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La somme mini attribuée était de 600€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</a:t>
            </a:r>
            <a:r>
              <a:rPr lang="fr-FR" dirty="0" smtClean="0"/>
              <a:t>ette année</a:t>
            </a:r>
            <a:r>
              <a:rPr lang="fr-FR" dirty="0"/>
              <a:t> </a:t>
            </a:r>
            <a:r>
              <a:rPr lang="fr-FR" dirty="0" smtClean="0"/>
              <a:t>2020, le bureau décide de donner  les 6190 € à 5 associations . Le montant du don attribué est proportionnel aux votes des adhérents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Blouses roses :1709€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Aladin : 1688€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clowns stéthoscopes : 1604€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Eva pour la vie : 629€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Parentraide</a:t>
            </a:r>
            <a:r>
              <a:rPr lang="fr-FR" dirty="0" smtClean="0"/>
              <a:t> cancer: 560€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598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23529"/>
              </p:ext>
            </p:extLst>
          </p:nvPr>
        </p:nvGraphicFramePr>
        <p:xfrm>
          <a:off x="3107096" y="233254"/>
          <a:ext cx="5794308" cy="6549811"/>
        </p:xfrm>
        <a:graphic>
          <a:graphicData uri="http://schemas.openxmlformats.org/drawingml/2006/table">
            <a:tbl>
              <a:tblPr/>
              <a:tblGrid>
                <a:gridCol w="346530"/>
                <a:gridCol w="185354"/>
                <a:gridCol w="1166285"/>
                <a:gridCol w="179542"/>
                <a:gridCol w="1160473"/>
                <a:gridCol w="185354"/>
                <a:gridCol w="1160473"/>
                <a:gridCol w="185354"/>
                <a:gridCol w="1224943"/>
              </a:tblGrid>
              <a:tr h="174027"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effectLst/>
                          <a:latin typeface="Arial" panose="020B0604020202020204" pitchFamily="34" charset="0"/>
                        </a:rPr>
                        <a:t>déc-20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effectLst/>
                          <a:latin typeface="Arial" panose="020B0604020202020204" pitchFamily="34" charset="0"/>
                        </a:rPr>
                        <a:t>janv-21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effectLst/>
                          <a:latin typeface="Arial" panose="020B0604020202020204" pitchFamily="34" charset="0"/>
                        </a:rPr>
                        <a:t>févr-21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effectLst/>
                          <a:latin typeface="Arial" panose="020B0604020202020204" pitchFamily="34" charset="0"/>
                        </a:rPr>
                        <a:t>mars-21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15H15 Italie France</a:t>
                      </a:r>
                      <a:b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16h45 Angleterre Ecosse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16h Galles Irlande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15H15 Angleterre  Italie </a:t>
                      </a:r>
                      <a:b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17h45 Ecosse Galles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15h15 Italie Galles</a:t>
                      </a:r>
                      <a:b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17h45 Angleterre France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16h00 Irlande France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16h00 Ecosse Irlande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15h15 Ecosse Italie</a:t>
                      </a:r>
                      <a:b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17h45 Irlande Angleterre </a:t>
                      </a:r>
                      <a:b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21h France Galles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15H15 Italie Irlande</a:t>
                      </a:r>
                      <a:b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16h00 France Ecosse</a:t>
                      </a:r>
                      <a:b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17h45 Galles Angleterre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Fagotage potentiel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oneTexte 1"/>
          <p:cNvSpPr txBox="1"/>
          <p:nvPr/>
        </p:nvSpPr>
        <p:spPr>
          <a:xfrm>
            <a:off x="8602372" y="9429434"/>
            <a:ext cx="4722800" cy="3767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/>
              <a:t>fagotage potentiel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220"/>
            <a:ext cx="1919779" cy="167252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14347" y="1944850"/>
            <a:ext cx="2513437" cy="1754326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fr-FR" sz="3600" dirty="0" smtClean="0"/>
              <a:t>Planning de fagotage 2021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30630" y="3699176"/>
            <a:ext cx="28504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les journées du tournoi des 6 nations (rugby), si le temps est favorable, nous pourrions fagoter  au moins en matinée  et les mordus de l’ovale pourrait s’échapper pour assister au match de 15h15.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6414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509935" y="1795112"/>
            <a:ext cx="7725747" cy="2080109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Questions – Discussion et …</a:t>
            </a:r>
            <a:br>
              <a:rPr lang="fr-FR" b="1" dirty="0" smtClean="0"/>
            </a:br>
            <a:r>
              <a:rPr lang="fr-FR" sz="6000" b="1" dirty="0" smtClean="0"/>
              <a:t>merci</a:t>
            </a:r>
            <a:endParaRPr lang="fr-FR" sz="24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6" y="122588"/>
            <a:ext cx="1919779" cy="167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0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"/>
    </mc:Choice>
    <mc:Fallback xmlns="">
      <p:transition spd="slow" advTm="112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4151870" y="365126"/>
            <a:ext cx="2702011" cy="8211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Sommaire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195107" y="1586397"/>
            <a:ext cx="66580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Bilan et rapport d’activité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Répartition des dépenses </a:t>
            </a:r>
            <a:r>
              <a:rPr lang="fr-FR" dirty="0"/>
              <a:t>réalisées en </a:t>
            </a:r>
            <a:r>
              <a:rPr lang="fr-FR" dirty="0" smtClean="0"/>
              <a:t>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Cotisation et prix des sarments </a:t>
            </a:r>
            <a:r>
              <a:rPr lang="fr-FR" dirty="0" smtClean="0"/>
              <a:t>2020/2021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Evaluation du plan d’action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Adhérents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Renouvellement </a:t>
            </a:r>
            <a:r>
              <a:rPr lang="fr-FR" dirty="0"/>
              <a:t>du </a:t>
            </a:r>
            <a:r>
              <a:rPr lang="fr-FR" dirty="0" smtClean="0"/>
              <a:t>bureau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Résultat du fagotage et des ventes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Rappel du processus d’attribution des dons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Répartition des dons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Planning de fagotage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Question </a:t>
            </a:r>
            <a:r>
              <a:rPr lang="fr-FR" dirty="0"/>
              <a:t>diverses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77" y="175130"/>
            <a:ext cx="1919779" cy="167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46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"/>
    </mc:Choice>
    <mc:Fallback xmlns="">
      <p:transition spd="slow" advTm="23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521164" y="181878"/>
            <a:ext cx="864973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4400" b="1" dirty="0" smtClean="0">
                <a:latin typeface="+mj-lt"/>
                <a:ea typeface="+mj-ea"/>
                <a:cs typeface="+mj-cs"/>
              </a:rPr>
              <a:t>Bilan et Rapport d’activités 2019 </a:t>
            </a:r>
            <a:r>
              <a:rPr lang="fr-FR" sz="2400" b="1" dirty="0" smtClean="0">
                <a:latin typeface="+mj-lt"/>
                <a:ea typeface="+mj-ea"/>
                <a:cs typeface="+mj-cs"/>
              </a:rPr>
              <a:t>(1/2)</a:t>
            </a:r>
            <a:endParaRPr lang="fr-FR" sz="2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111" y="47347"/>
            <a:ext cx="1919779" cy="16725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15127" y="554183"/>
            <a:ext cx="784868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">
              <a:tabLst>
                <a:tab pos="6661150" algn="l"/>
                <a:tab pos="6751320" algn="l"/>
              </a:tabLst>
            </a:pP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6731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"/>
              <a:tabLst>
                <a:tab pos="457200" algn="l"/>
              </a:tabLst>
            </a:pPr>
            <a:r>
              <a:rPr lang="fr-FR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Adhérents: </a:t>
            </a:r>
            <a:endParaRPr lang="fr-FR" sz="1000" dirty="0">
              <a:latin typeface="Symbol" panose="05050102010706020507" pitchFamily="18" charset="2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44 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personnes: 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365 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€ - montant de l’adhésion : 10€ individuel ; 15€ par couple</a:t>
            </a:r>
            <a:endParaRPr lang="fr-FR" sz="1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25 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Hommes ; 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19 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Femmes 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1000" dirty="0" smtClean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685800" marR="673100" indent="-226695">
              <a:spcAft>
                <a:spcPts val="0"/>
              </a:spcAf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1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731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"/>
              <a:tabLst>
                <a:tab pos="457200" algn="l"/>
              </a:tabLst>
            </a:pPr>
            <a:r>
              <a:rPr lang="fr-FR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Activités de ramassage et de fagotage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fr-FR" sz="1000" dirty="0" smtClean="0">
              <a:latin typeface="Symbol" panose="05050102010706020507" pitchFamily="18" charset="2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Lieux 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de ramassage 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:, château Palmer (</a:t>
            </a:r>
            <a:r>
              <a:rPr lang="fr-FR" sz="10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Cantenac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), Clos de </a:t>
            </a:r>
            <a:r>
              <a:rPr lang="fr-FR" sz="10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Jaugueyron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fr-FR" sz="10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Arsac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); Château </a:t>
            </a:r>
            <a:r>
              <a:rPr lang="fr-FR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Picque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 Caillou (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Mérignac), Château </a:t>
            </a:r>
            <a:r>
              <a:rPr lang="fr-FR" sz="10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Kirwan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fr-FR" sz="10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Cantenac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; château </a:t>
            </a:r>
            <a:r>
              <a:rPr lang="fr-FR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Meyre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fr-FR" sz="10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Avensan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fr-FR" sz="1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Du 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13/11/2018 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au 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18/03/2019</a:t>
            </a:r>
            <a:endParaRPr lang="fr-FR" sz="1000" dirty="0" smtClean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685800" marR="673100" indent="-226695">
              <a:spcAft>
                <a:spcPts val="0"/>
              </a:spcAf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1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731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"/>
              <a:tabLst>
                <a:tab pos="457200" algn="l"/>
              </a:tabLst>
            </a:pPr>
            <a:r>
              <a:rPr lang="fr-FR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Lieu de stockage</a:t>
            </a:r>
            <a:endParaRPr lang="fr-FR" sz="1000" dirty="0" smtClean="0">
              <a:latin typeface="Symbol" panose="05050102010706020507" pitchFamily="18" charset="2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19 avenue de </a:t>
            </a:r>
            <a:r>
              <a:rPr lang="fr-FR" sz="10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Berlincan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33160 SMEJ</a:t>
            </a:r>
            <a:endParaRPr lang="fr-FR" sz="1000" dirty="0" smtClean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685800" indent="-226695">
              <a:spcAft>
                <a:spcPts val="0"/>
              </a:spcAft>
            </a:pP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1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731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"/>
              <a:tabLst>
                <a:tab pos="457200" algn="l"/>
              </a:tabLst>
            </a:pPr>
            <a:r>
              <a:rPr lang="fr-FR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« Ventes »  </a:t>
            </a:r>
            <a:endParaRPr lang="fr-FR" sz="1000" dirty="0" smtClean="0">
              <a:latin typeface="Symbol" panose="05050102010706020507" pitchFamily="18" charset="2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Pour 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un total de </a:t>
            </a:r>
            <a:r>
              <a:rPr lang="fr-FR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6152€ 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(- 3% 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vs 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2018)   </a:t>
            </a:r>
            <a:r>
              <a:rPr lang="fr-FR" sz="1000" b="1" dirty="0" smtClean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 938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fagots; </a:t>
            </a:r>
            <a:r>
              <a:rPr lang="fr-FR" sz="1000" b="1" dirty="0" smtClean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202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sacs de sarments; </a:t>
            </a:r>
            <a:r>
              <a:rPr lang="fr-FR" sz="1000" b="1" dirty="0" smtClean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144 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sacs de ceps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Stock restant en fin d’exercice : 37 sacs de sarments et 64 sacs de ceps</a:t>
            </a:r>
            <a:endParaRPr lang="fr-FR" sz="1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Annonces dans « le bon coin »   </a:t>
            </a:r>
            <a:endParaRPr lang="fr-FR" sz="1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Anciens clients</a:t>
            </a:r>
            <a:endParaRPr lang="fr-FR" sz="1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Marché du samedi matin à Saint Médard en </a:t>
            </a:r>
            <a:r>
              <a:rPr lang="fr-FR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Jalles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1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Comité d’entreprise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 : </a:t>
            </a: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Thales</a:t>
            </a: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Le 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« bouche à Oreille » </a:t>
            </a:r>
            <a:endParaRPr lang="fr-FR" sz="1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fr-FR" sz="1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731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"/>
              <a:tabLst>
                <a:tab pos="457200" algn="l"/>
              </a:tabLst>
            </a:pPr>
            <a:r>
              <a:rPr lang="fr-FR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Sponsoring : </a:t>
            </a:r>
            <a:endParaRPr lang="fr-FR" sz="1000" dirty="0">
              <a:latin typeface="Symbol" panose="05050102010706020507" pitchFamily="18" charset="2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Pas de sponsor en </a:t>
            </a: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2019 .</a:t>
            </a:r>
          </a:p>
          <a:p>
            <a:pPr marL="742950" marR="673100" lvl="1" indent="-285750"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marR="6731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"/>
              <a:tabLst>
                <a:tab pos="457200" algn="l"/>
              </a:tabLst>
            </a:pPr>
            <a:r>
              <a:rPr lang="fr-FR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Subventions :</a:t>
            </a:r>
            <a:r>
              <a:rPr lang="fr-FR" sz="1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1000" dirty="0">
              <a:solidFill>
                <a:srgbClr val="333333"/>
              </a:solidFill>
              <a:latin typeface="Symbol" panose="05050102010706020507" pitchFamily="18" charset="2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450 € par la Municipalité de Saint Médard en </a:t>
            </a:r>
            <a:r>
              <a:rPr lang="fr-FR" sz="10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Jalles</a:t>
            </a:r>
            <a:endParaRPr lang="fr-FR" sz="1000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400 € par le crédit Mutuel</a:t>
            </a: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2000 € par la fondation SNCF (KEOLIS)</a:t>
            </a: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fr-FR" sz="1000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6731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"/>
              <a:tabLst>
                <a:tab pos="457200" algn="l"/>
              </a:tabLst>
            </a:pPr>
            <a:r>
              <a:rPr lang="fr-FR" sz="100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Dons </a:t>
            </a:r>
            <a:r>
              <a:rPr lang="fr-FR" sz="10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fait par « Les Sarments Solidaires »</a:t>
            </a:r>
            <a:endParaRPr lang="fr-FR" sz="1000" dirty="0">
              <a:solidFill>
                <a:srgbClr val="333333"/>
              </a:solidFill>
              <a:latin typeface="Symbol" panose="05050102010706020507" pitchFamily="18" charset="2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Pour un total de </a:t>
            </a:r>
            <a:r>
              <a:rPr lang="fr-FR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6152€</a:t>
            </a:r>
            <a:endParaRPr lang="fr-FR" sz="1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150 </a:t>
            </a:r>
            <a:r>
              <a:rPr lang="fr-FR" sz="1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€ </a:t>
            </a: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Restos </a:t>
            </a:r>
            <a:r>
              <a:rPr lang="fr-FR" sz="1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du cœur </a:t>
            </a:r>
            <a:endParaRPr lang="fr-FR" sz="1000" dirty="0">
              <a:solidFill>
                <a:srgbClr val="333333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1303 </a:t>
            </a:r>
            <a:r>
              <a:rPr lang="fr-FR" sz="1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€ </a:t>
            </a: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Aladin</a:t>
            </a:r>
            <a:endParaRPr lang="fr-FR" sz="1000" dirty="0">
              <a:solidFill>
                <a:srgbClr val="333333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1861 € Clowns </a:t>
            </a:r>
            <a:r>
              <a:rPr lang="fr-FR" sz="1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Stéthoscopes</a:t>
            </a:r>
            <a:endParaRPr lang="fr-FR" sz="1000" dirty="0">
              <a:solidFill>
                <a:srgbClr val="333333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1630 € Blouses </a:t>
            </a:r>
            <a:r>
              <a:rPr lang="fr-FR" sz="1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Roses </a:t>
            </a: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Gironde</a:t>
            </a: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608 € Eva pour la vie</a:t>
            </a:r>
          </a:p>
          <a:p>
            <a:pPr marL="742950" marR="67310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1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600 </a:t>
            </a: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€ </a:t>
            </a:r>
            <a:r>
              <a:rPr lang="fr-FR" sz="10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Heloise</a:t>
            </a:r>
            <a:r>
              <a:rPr lang="fr-FR" sz="1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1000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Charruau</a:t>
            </a:r>
            <a:endParaRPr lang="fr-FR" sz="1000" dirty="0">
              <a:solidFill>
                <a:srgbClr val="333333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6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"/>
    </mc:Choice>
    <mc:Fallback xmlns="">
      <p:transition spd="slow" advTm="20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059460" y="181878"/>
            <a:ext cx="864973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4400" b="1" dirty="0" smtClean="0">
                <a:latin typeface="+mj-lt"/>
                <a:ea typeface="+mj-ea"/>
                <a:cs typeface="+mj-cs"/>
              </a:rPr>
              <a:t>Bilan et Rapport d’activités 2019 </a:t>
            </a:r>
            <a:r>
              <a:rPr lang="fr-FR" sz="2400" b="1" dirty="0" smtClean="0">
                <a:latin typeface="+mj-lt"/>
                <a:ea typeface="+mj-ea"/>
                <a:cs typeface="+mj-cs"/>
              </a:rPr>
              <a:t>(2/2)</a:t>
            </a:r>
            <a:endParaRPr lang="fr-FR" sz="2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681" y="47347"/>
            <a:ext cx="1919779" cy="1672524"/>
          </a:xfrm>
          <a:prstGeom prst="rect">
            <a:avLst/>
          </a:prstGeom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330503"/>
              </p:ext>
            </p:extLst>
          </p:nvPr>
        </p:nvGraphicFramePr>
        <p:xfrm>
          <a:off x="814551" y="1772973"/>
          <a:ext cx="10635044" cy="3307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292"/>
                <a:gridCol w="1399955"/>
                <a:gridCol w="1638629"/>
                <a:gridCol w="1519292"/>
                <a:gridCol w="1893816"/>
                <a:gridCol w="1144768"/>
                <a:gridCol w="1519292"/>
              </a:tblGrid>
              <a:tr h="71669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En caisse 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fin 2018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Recettes 2019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Dépenses 2019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En caisse fin 2019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04997">
                <a:tc row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482.45</a:t>
                      </a:r>
                      <a:endParaRPr lang="fr-FR" b="1" dirty="0"/>
                    </a:p>
                  </a:txBody>
                  <a:tcPr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Cotisations </a:t>
                      </a:r>
                      <a:endParaRPr lang="fr-FR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Subvention + « surplus » des adhérents + dons divers + encaissement frais</a:t>
                      </a:r>
                      <a:r>
                        <a:rPr lang="fr-FR" sz="1400" baseline="0" dirty="0" smtClean="0"/>
                        <a:t> de livraison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Vente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 fagots,  sacs de sarments et sacs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ceps de vigne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Taille haie, assurance, , essence taille haie,  frais de bouche, bancs, bâches, roue de remorque, remboursement frais de livraison, frais de maintenance des outillages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Dons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1787.16  </a:t>
                      </a:r>
                      <a:r>
                        <a:rPr lang="fr-FR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fr-FR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638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365</a:t>
                      </a:r>
                      <a:endParaRPr lang="fr-FR" sz="32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3054.81</a:t>
                      </a:r>
                      <a:endParaRPr lang="fr-FR" sz="32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rgbClr val="FF0000"/>
                          </a:solidFill>
                        </a:rPr>
                        <a:t>6152</a:t>
                      </a:r>
                      <a:endParaRPr lang="fr-FR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2115.1</a:t>
                      </a:r>
                      <a:endParaRPr lang="fr-FR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rgbClr val="FF0000"/>
                          </a:solidFill>
                        </a:rPr>
                        <a:t>6152</a:t>
                      </a:r>
                      <a:endParaRPr lang="fr-FR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82735" y="5770743"/>
            <a:ext cx="6636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 smtClean="0"/>
          </a:p>
          <a:p>
            <a:r>
              <a:rPr lang="fr-FR" b="1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*</a:t>
            </a:r>
            <a:r>
              <a:rPr lang="fr-FR" b="1" dirty="0" smtClean="0"/>
              <a:t>  don</a:t>
            </a:r>
            <a:r>
              <a:rPr lang="fr-FR" dirty="0" smtClean="0"/>
              <a:t> </a:t>
            </a:r>
            <a:r>
              <a:rPr lang="fr-FR" b="1" dirty="0" smtClean="0"/>
              <a:t>1106.56 euros réservés pour l’achat du deuxième taille haie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1075373" y="5540577"/>
            <a:ext cx="5568047" cy="148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7176299" y="5535419"/>
            <a:ext cx="2552043" cy="2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20"/>
          <p:cNvSpPr txBox="1"/>
          <p:nvPr/>
        </p:nvSpPr>
        <p:spPr>
          <a:xfrm>
            <a:off x="4295741" y="5534262"/>
            <a:ext cx="146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10054.26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21"/>
          <p:cNvSpPr txBox="1"/>
          <p:nvPr/>
        </p:nvSpPr>
        <p:spPr>
          <a:xfrm>
            <a:off x="7622265" y="5518497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8267.1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oins 12"/>
          <p:cNvSpPr/>
          <p:nvPr/>
        </p:nvSpPr>
        <p:spPr>
          <a:xfrm>
            <a:off x="6376790" y="5597323"/>
            <a:ext cx="441434" cy="34684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Égal 13"/>
          <p:cNvSpPr/>
          <p:nvPr/>
        </p:nvSpPr>
        <p:spPr>
          <a:xfrm>
            <a:off x="9088458" y="5613090"/>
            <a:ext cx="740979" cy="299545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ZoneTexte 24"/>
          <p:cNvSpPr txBox="1"/>
          <p:nvPr/>
        </p:nvSpPr>
        <p:spPr>
          <a:xfrm>
            <a:off x="10065920" y="5486965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1787.16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10180552" y="5568610"/>
            <a:ext cx="1057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814551" y="5212111"/>
            <a:ext cx="252249" cy="3310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6632354" y="5196345"/>
            <a:ext cx="189186" cy="346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887887" y="5212111"/>
            <a:ext cx="283780" cy="315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9745059" y="5180579"/>
            <a:ext cx="172436" cy="366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9942785" y="5196345"/>
            <a:ext cx="220717" cy="362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11230959" y="5196345"/>
            <a:ext cx="146489" cy="341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38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"/>
    </mc:Choice>
    <mc:Fallback xmlns="">
      <p:transition spd="slow" advTm="26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8714792" y="3517641"/>
            <a:ext cx="419877" cy="35456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8817429" y="3517641"/>
            <a:ext cx="317240" cy="3545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861595" y="5209971"/>
            <a:ext cx="427597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Les comptes sont  ils approuvés ?  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681" y="47347"/>
            <a:ext cx="1919779" cy="16725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31238" y="107448"/>
            <a:ext cx="2434976" cy="69149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similé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fichier de suivi des comptes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age 6"/>
          <p:cNvPicPr/>
          <p:nvPr/>
        </p:nvPicPr>
        <p:blipFill>
          <a:blip r:embed="rId3" cstate="print"/>
          <a:srcRect t="21238" r="7432" b="7079"/>
          <a:stretch>
            <a:fillRect/>
          </a:stretch>
        </p:blipFill>
        <p:spPr bwMode="auto">
          <a:xfrm>
            <a:off x="693624" y="1173846"/>
            <a:ext cx="10574594" cy="519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8714791" y="3631065"/>
            <a:ext cx="419877" cy="27699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938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9220676" y="3631065"/>
            <a:ext cx="419877" cy="27699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202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9715234" y="3631064"/>
            <a:ext cx="419877" cy="27699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144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39800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"/>
    </mc:Choice>
    <mc:Fallback xmlns="">
      <p:transition spd="slow" advTm="26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0003" y="1125918"/>
            <a:ext cx="9918842" cy="4847179"/>
          </a:xfrm>
        </p:spPr>
        <p:txBody>
          <a:bodyPr>
            <a:normAutofit/>
          </a:bodyPr>
          <a:lstStyle/>
          <a:p>
            <a:r>
              <a:rPr lang="fr-FR" dirty="0" smtClean="0"/>
              <a:t>1 Taille haie : 1106.56 € </a:t>
            </a:r>
          </a:p>
          <a:p>
            <a:r>
              <a:rPr lang="fr-FR" dirty="0" smtClean="0"/>
              <a:t>8 Bancs neufs  : 374.4 € </a:t>
            </a:r>
          </a:p>
          <a:p>
            <a:r>
              <a:rPr lang="fr-FR" dirty="0" smtClean="0"/>
              <a:t>2 roues, 1 pneu, essence taille haie : 179.86 €</a:t>
            </a:r>
          </a:p>
          <a:p>
            <a:r>
              <a:rPr lang="fr-FR" dirty="0" smtClean="0"/>
              <a:t>Bâches, feux arrières remorque, jerrican, sangles : 70.13 € </a:t>
            </a:r>
          </a:p>
          <a:p>
            <a:r>
              <a:rPr lang="fr-FR" dirty="0" smtClean="0"/>
              <a:t>Fer plat, prise électrique : 27.8 €</a:t>
            </a:r>
          </a:p>
          <a:p>
            <a:r>
              <a:rPr lang="fr-FR" dirty="0" smtClean="0"/>
              <a:t>Timbres : 33.31 € </a:t>
            </a:r>
          </a:p>
          <a:p>
            <a:r>
              <a:rPr lang="fr-FR" dirty="0" smtClean="0"/>
              <a:t>Frais de bouche pour les journées de fagotage : 160.2 €</a:t>
            </a:r>
          </a:p>
          <a:p>
            <a:r>
              <a:rPr lang="fr-FR" dirty="0" smtClean="0"/>
              <a:t>Assurance : 128.84 €</a:t>
            </a:r>
          </a:p>
          <a:p>
            <a:r>
              <a:rPr lang="fr-FR" dirty="0" smtClean="0"/>
              <a:t>Frais de livraison 34 €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24" y="112313"/>
            <a:ext cx="1919779" cy="1672524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637687" y="198585"/>
            <a:ext cx="8952573" cy="98082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Répartition des dépenses réalisées en 2019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7332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"/>
    </mc:Choice>
    <mc:Fallback xmlns="">
      <p:transition spd="slow" advTm="34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4173" y="1912064"/>
            <a:ext cx="4237653" cy="321750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Cotisation des adhérents</a:t>
            </a:r>
          </a:p>
          <a:p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Pas d’évolution depuis 2012</a:t>
            </a:r>
          </a:p>
          <a:p>
            <a:pPr lvl="2"/>
            <a:r>
              <a:rPr lang="fr-FR" dirty="0" smtClean="0"/>
              <a:t>10€ individuel</a:t>
            </a:r>
          </a:p>
          <a:p>
            <a:pPr lvl="2"/>
            <a:r>
              <a:rPr lang="fr-FR" dirty="0" smtClean="0"/>
              <a:t>15€ par couple</a:t>
            </a:r>
          </a:p>
          <a:p>
            <a:pPr lvl="2"/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431324" y="115931"/>
            <a:ext cx="10515600" cy="1572826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Cotisation et prix des sarments 2020 /21</a:t>
            </a:r>
            <a:endParaRPr lang="fr-FR" sz="5400" b="1" dirty="0">
              <a:solidFill>
                <a:schemeClr val="accent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50" y="66082"/>
            <a:ext cx="1919779" cy="1672524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48098"/>
              </p:ext>
            </p:extLst>
          </p:nvPr>
        </p:nvGraphicFramePr>
        <p:xfrm>
          <a:off x="5231826" y="1912064"/>
          <a:ext cx="6282151" cy="3217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7450"/>
                <a:gridCol w="1455852"/>
                <a:gridCol w="3108849"/>
              </a:tblGrid>
              <a:tr h="11814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Prix des </a:t>
                      </a:r>
                      <a:r>
                        <a:rPr lang="fr-FR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fagots de SARMENTS</a:t>
                      </a:r>
                      <a:endParaRPr lang="fr-F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dirty="0" smtClean="0">
                          <a:effectLst/>
                        </a:rPr>
                        <a:t>15€ </a:t>
                      </a:r>
                      <a:r>
                        <a:rPr lang="fr-FR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le sac de SARMENTS </a:t>
                      </a:r>
                      <a:r>
                        <a:rPr lang="fr-FR" sz="1800" u="none" strike="noStrike" dirty="0" smtClean="0">
                          <a:effectLst/>
                        </a:rPr>
                        <a:t>– pas de dégressivité en fonction des quantités</a:t>
                      </a:r>
                      <a:endParaRPr lang="fr-FR" sz="18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278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 fagot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>
                          <a:effectLst/>
                        </a:rPr>
                        <a:t>5 €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0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 smtClean="0">
                          <a:effectLst/>
                        </a:rPr>
                        <a:t>3 fagots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>
                          <a:effectLst/>
                        </a:rPr>
                        <a:t>10 €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0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5 fagots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15 €</a:t>
                      </a:r>
                      <a:endParaRPr lang="fr-FR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 smtClean="0">
                          <a:effectLst/>
                        </a:rPr>
                        <a:t>5€ le </a:t>
                      </a:r>
                      <a:r>
                        <a:rPr lang="fr-FR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sac </a:t>
                      </a:r>
                      <a:r>
                        <a:rPr lang="fr-F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 </a:t>
                      </a:r>
                      <a:r>
                        <a:rPr lang="fr-FR" sz="18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CEPS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– 1 sac gratuit pour</a:t>
                      </a:r>
                      <a:r>
                        <a:rPr lang="fr-FR" sz="18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10 achetés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90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10 fagots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>
                          <a:effectLst/>
                        </a:rPr>
                        <a:t>28 €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76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15 fagots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>
                          <a:effectLst/>
                        </a:rPr>
                        <a:t>40 €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0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20 fagots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>
                          <a:effectLst/>
                        </a:rPr>
                        <a:t>50 €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0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fagot supplémentaire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>
                          <a:effectLst/>
                        </a:rPr>
                        <a:t>2,50 €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Explosion 1 3"/>
          <p:cNvSpPr/>
          <p:nvPr/>
        </p:nvSpPr>
        <p:spPr>
          <a:xfrm>
            <a:off x="7918578" y="4404049"/>
            <a:ext cx="4273422" cy="2453951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En 2021, sac de cep 7€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3</a:t>
            </a:r>
            <a:r>
              <a:rPr lang="fr-FR" sz="1600" dirty="0" smtClean="0">
                <a:solidFill>
                  <a:schemeClr val="tx1"/>
                </a:solidFill>
              </a:rPr>
              <a:t> sacs pour 20€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Ceps en vrac: 3€ pour 11/12kg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0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"/>
    </mc:Choice>
    <mc:Fallback xmlns="">
      <p:transition spd="slow" advTm="32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1439863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re 1"/>
          <p:cNvSpPr>
            <a:spLocks noGrp="1"/>
          </p:cNvSpPr>
          <p:nvPr>
            <p:ph type="ctrTitle"/>
          </p:nvPr>
        </p:nvSpPr>
        <p:spPr>
          <a:xfrm>
            <a:off x="2566988" y="115888"/>
            <a:ext cx="7772400" cy="576262"/>
          </a:xfrm>
        </p:spPr>
        <p:txBody>
          <a:bodyPr/>
          <a:lstStyle/>
          <a:p>
            <a:pPr eaLnBrk="1" hangingPunct="1"/>
            <a:r>
              <a:rPr lang="fr-FR" alt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valuation du plan d’actions </a:t>
            </a:r>
            <a:r>
              <a:rPr lang="fr-FR" alt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en 2019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2066" y="796926"/>
            <a:ext cx="5680464" cy="6016625"/>
          </a:xfrm>
          <a:ln>
            <a:solidFill>
              <a:schemeClr val="accent1"/>
            </a:solidFill>
          </a:ln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fr-FR" sz="1800" b="1" dirty="0">
                <a:cs typeface="Arial" pitchFamily="34" charset="0"/>
              </a:rPr>
              <a:t>Les objectifs</a:t>
            </a:r>
            <a:endParaRPr lang="fr-FR" sz="1200" b="1" i="1" dirty="0">
              <a:cs typeface="Arial" pitchFamily="34" charset="0"/>
            </a:endParaRPr>
          </a:p>
          <a:p>
            <a:pPr>
              <a:defRPr/>
            </a:pPr>
            <a:r>
              <a:rPr lang="fr-FR" sz="1200" b="1" i="1" dirty="0">
                <a:cs typeface="Arial" pitchFamily="34" charset="0"/>
              </a:rPr>
              <a:t>L’objectif majeur est d’assurer la pérennité de notre association, ce qui nous impose de fait des objectifs essentiels à sa survie</a:t>
            </a:r>
            <a:r>
              <a:rPr lang="fr-FR" sz="1200" b="1" dirty="0"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fr-FR" sz="800" b="1" dirty="0">
                <a:cs typeface="Arial" pitchFamily="34" charset="0"/>
              </a:rPr>
              <a:t> </a:t>
            </a: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1400" dirty="0">
                <a:cs typeface="Arial" pitchFamily="34" charset="0"/>
              </a:rPr>
              <a:t> Avoir un local de stockage tant pour les produits finis (fagots et sacs) que pour le matériel nécessaire à la réalisation des produits ainsi que la logistique associée (tables, bancs, </a:t>
            </a:r>
            <a:r>
              <a:rPr lang="fr-FR" sz="1400" dirty="0" err="1">
                <a:cs typeface="Arial" pitchFamily="34" charset="0"/>
              </a:rPr>
              <a:t>etc</a:t>
            </a:r>
            <a:r>
              <a:rPr lang="fr-FR" sz="1400" dirty="0">
                <a:cs typeface="Arial" pitchFamily="34" charset="0"/>
              </a:rPr>
              <a:t>…). </a:t>
            </a: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fr-FR" sz="1400" i="1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1400" dirty="0">
                <a:cs typeface="Arial" pitchFamily="34" charset="0"/>
              </a:rPr>
              <a:t> Avoir un bureau solide et dynamique avec des membres capables d’assumer le rôle de président en cas de besoin.</a:t>
            </a:r>
            <a:r>
              <a:rPr lang="fr-FR" sz="1400" i="1" dirty="0">
                <a:cs typeface="Arial" pitchFamily="34" charset="0"/>
              </a:rPr>
              <a:t> </a:t>
            </a:r>
          </a:p>
          <a:p>
            <a:pPr marL="85725" indent="19050" algn="l">
              <a:spcBef>
                <a:spcPts val="0"/>
              </a:spcBef>
              <a:defRPr/>
            </a:pP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defRPr/>
            </a:pP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1400" dirty="0" smtClean="0">
                <a:cs typeface="Arial" pitchFamily="34" charset="0"/>
              </a:rPr>
              <a:t>Promouvoir notre association</a:t>
            </a: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defRPr/>
            </a:pP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defRPr/>
            </a:pP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1400" dirty="0">
                <a:cs typeface="Arial" pitchFamily="34" charset="0"/>
              </a:rPr>
              <a:t>S’assurer d’un approvisionnement </a:t>
            </a:r>
            <a:r>
              <a:rPr lang="fr-FR" sz="1400" dirty="0" smtClean="0">
                <a:cs typeface="Arial" pitchFamily="34" charset="0"/>
              </a:rPr>
              <a:t>de qualité  </a:t>
            </a:r>
            <a:r>
              <a:rPr lang="fr-FR" sz="1400" dirty="0">
                <a:cs typeface="Arial" pitchFamily="34" charset="0"/>
              </a:rPr>
              <a:t>en matière</a:t>
            </a:r>
          </a:p>
          <a:p>
            <a:pPr marL="85725" indent="19050" algn="l">
              <a:spcBef>
                <a:spcPts val="0"/>
              </a:spcBef>
              <a:defRPr/>
            </a:pPr>
            <a:r>
              <a:rPr lang="fr-FR" sz="1400" dirty="0">
                <a:cs typeface="Arial" pitchFamily="34" charset="0"/>
              </a:rPr>
              <a:t>première</a:t>
            </a:r>
          </a:p>
          <a:p>
            <a:pPr marL="85725" indent="19050" algn="l">
              <a:spcBef>
                <a:spcPts val="0"/>
              </a:spcBef>
              <a:defRPr/>
            </a:pPr>
            <a:endParaRPr lang="fr-FR" sz="1400" dirty="0">
              <a:cs typeface="Arial" pitchFamily="34" charset="0"/>
            </a:endParaRPr>
          </a:p>
          <a:p>
            <a:pPr marL="85725" algn="l">
              <a:spcBef>
                <a:spcPts val="0"/>
              </a:spcBef>
              <a:defRPr/>
            </a:pPr>
            <a:r>
              <a:rPr lang="fr-FR" sz="1400" dirty="0">
                <a:cs typeface="Arial" pitchFamily="34" charset="0"/>
              </a:rPr>
              <a:t> </a:t>
            </a: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fr-FR" sz="1400" dirty="0" smtClean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1400" dirty="0" smtClean="0">
                <a:cs typeface="Arial" pitchFamily="34" charset="0"/>
              </a:rPr>
              <a:t>Se </a:t>
            </a:r>
            <a:r>
              <a:rPr lang="fr-FR" sz="1400" dirty="0">
                <a:cs typeface="Arial" pitchFamily="34" charset="0"/>
              </a:rPr>
              <a:t>mettre en conformité avec le règlement RGPD</a:t>
            </a:r>
          </a:p>
          <a:p>
            <a:pPr marL="85725" indent="19050" algn="l">
              <a:spcBef>
                <a:spcPts val="0"/>
              </a:spcBef>
              <a:defRPr/>
            </a:pP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defRPr/>
            </a:pP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1400" dirty="0" smtClean="0">
                <a:cs typeface="Arial" pitchFamily="34" charset="0"/>
              </a:rPr>
              <a:t>Investir  </a:t>
            </a:r>
            <a:r>
              <a:rPr lang="fr-FR" sz="1400" dirty="0">
                <a:cs typeface="Arial" pitchFamily="34" charset="0"/>
              </a:rPr>
              <a:t>dans les </a:t>
            </a:r>
            <a:r>
              <a:rPr lang="fr-FR" sz="1400" dirty="0" smtClean="0">
                <a:cs typeface="Arial" pitchFamily="34" charset="0"/>
              </a:rPr>
              <a:t>moyens et améliorer l’existant</a:t>
            </a: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fr-FR" sz="1400" dirty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fr-FR" sz="1400" dirty="0" smtClean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fr-FR" sz="1400" dirty="0" smtClean="0">
              <a:cs typeface="Arial" pitchFamily="34" charset="0"/>
            </a:endParaRPr>
          </a:p>
          <a:p>
            <a:pPr marL="85725" indent="19050" algn="l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sz="1400" dirty="0" smtClean="0">
                <a:cs typeface="Arial" pitchFamily="34" charset="0"/>
              </a:rPr>
              <a:t>Conserver </a:t>
            </a:r>
            <a:r>
              <a:rPr lang="fr-FR" sz="1400" b="1" i="1" dirty="0">
                <a:cs typeface="Arial" pitchFamily="34" charset="0"/>
              </a:rPr>
              <a:t>la convivialité</a:t>
            </a:r>
            <a:r>
              <a:rPr lang="fr-FR" sz="1400" dirty="0">
                <a:cs typeface="Arial" pitchFamily="34" charset="0"/>
              </a:rPr>
              <a:t>, élément moteur essentiel </a:t>
            </a:r>
            <a:r>
              <a:rPr lang="fr-FR" sz="1400" dirty="0" smtClean="0">
                <a:cs typeface="Arial" pitchFamily="34" charset="0"/>
              </a:rPr>
              <a:t>pour </a:t>
            </a:r>
            <a:r>
              <a:rPr lang="fr-FR" sz="1400" dirty="0">
                <a:cs typeface="Arial" pitchFamily="34" charset="0"/>
              </a:rPr>
              <a:t>notre motivation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endParaRPr lang="fr-FR" sz="1400" dirty="0">
              <a:cs typeface="Arial" pitchFamily="34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169024" y="798514"/>
            <a:ext cx="4878421" cy="60150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r-FR" sz="1600" b="1" dirty="0"/>
              <a:t>Le plan d’action</a:t>
            </a:r>
          </a:p>
          <a:p>
            <a:pPr marL="85725">
              <a:defRPr/>
            </a:pPr>
            <a:endParaRPr lang="fr-FR" sz="1200" dirty="0" smtClean="0"/>
          </a:p>
          <a:p>
            <a:pPr marL="85725" indent="19050">
              <a:buFont typeface="Wingdings" pitchFamily="2" charset="2"/>
              <a:buChar char="Ø"/>
              <a:defRPr/>
            </a:pPr>
            <a:endParaRPr lang="fr-FR" sz="1200" dirty="0" smtClean="0"/>
          </a:p>
          <a:p>
            <a:pPr marL="85725" indent="19050">
              <a:buFont typeface="Wingdings" pitchFamily="2" charset="2"/>
              <a:buChar char="Ø"/>
              <a:defRPr/>
            </a:pPr>
            <a:r>
              <a:rPr lang="fr-FR" sz="1200" dirty="0" smtClean="0"/>
              <a:t> </a:t>
            </a:r>
            <a:r>
              <a:rPr lang="fr-FR" sz="1100" dirty="0"/>
              <a:t>S’assurer auprès de la mairie des disponibilités de stockage pour 2020, voire au-delà.</a:t>
            </a:r>
          </a:p>
          <a:p>
            <a:pPr marL="85725" indent="19050">
              <a:buFont typeface="Wingdings" pitchFamily="2" charset="2"/>
              <a:buChar char="Ø"/>
              <a:defRPr/>
            </a:pPr>
            <a:r>
              <a:rPr lang="fr-FR" sz="1100" dirty="0"/>
              <a:t> Confirmer auprès des châteaux leur accord pour le stockage de la logistique</a:t>
            </a:r>
          </a:p>
          <a:p>
            <a:pPr marL="85725">
              <a:defRPr/>
            </a:pPr>
            <a:r>
              <a:rPr lang="fr-FR" sz="1100" dirty="0" smtClean="0"/>
              <a:t> </a:t>
            </a:r>
          </a:p>
          <a:p>
            <a:pPr marL="85725" indent="19050">
              <a:buFont typeface="Wingdings" pitchFamily="2" charset="2"/>
              <a:buChar char="Ø"/>
              <a:defRPr/>
            </a:pPr>
            <a:r>
              <a:rPr lang="fr-FR" sz="1100" dirty="0" smtClean="0"/>
              <a:t>Trouver </a:t>
            </a:r>
            <a:r>
              <a:rPr lang="fr-FR" sz="1100" dirty="0"/>
              <a:t>une solution pour suppléer le président en cas de besoin (intérim, présidence tournante ou autre</a:t>
            </a:r>
            <a:r>
              <a:rPr lang="fr-FR" sz="1100" dirty="0" smtClean="0"/>
              <a:t>…) et la mettre en </a:t>
            </a:r>
            <a:r>
              <a:rPr lang="fr-FR" sz="1100" dirty="0" err="1" smtClean="0"/>
              <a:t>oeuvre</a:t>
            </a:r>
            <a:endParaRPr lang="fr-FR" sz="1100" dirty="0"/>
          </a:p>
          <a:p>
            <a:pPr marL="85725" indent="19050">
              <a:defRPr/>
            </a:pPr>
            <a:endParaRPr lang="fr-FR" sz="1100" dirty="0"/>
          </a:p>
          <a:p>
            <a:pPr marL="85725" indent="19050">
              <a:buFont typeface="Wingdings" pitchFamily="2" charset="2"/>
              <a:buChar char="Ø"/>
              <a:defRPr/>
            </a:pPr>
            <a:r>
              <a:rPr lang="fr-FR" sz="1100" dirty="0"/>
              <a:t> Améliorer notre communication externe pour</a:t>
            </a:r>
          </a:p>
          <a:p>
            <a:pPr marL="542925" lvl="1" indent="19050">
              <a:buFont typeface="Wingdings" pitchFamily="2" charset="2"/>
              <a:buChar char="Ø"/>
              <a:defRPr/>
            </a:pPr>
            <a:r>
              <a:rPr lang="fr-FR" sz="1100" dirty="0"/>
              <a:t>Recruter de nouveaux adhérents actifs et rajeunir le pôle fagoteurs</a:t>
            </a:r>
          </a:p>
          <a:p>
            <a:pPr marL="542925" lvl="1" indent="19050">
              <a:buFont typeface="Wingdings" pitchFamily="2" charset="2"/>
              <a:buChar char="Ø"/>
              <a:defRPr/>
            </a:pPr>
            <a:r>
              <a:rPr lang="fr-FR" sz="1100" dirty="0"/>
              <a:t>Recruter d’autres lycéens  (Sud Médoc, cours Perret</a:t>
            </a:r>
            <a:r>
              <a:rPr lang="fr-FR" sz="1100" dirty="0" smtClean="0"/>
              <a:t>..)</a:t>
            </a:r>
          </a:p>
          <a:p>
            <a:pPr marL="542925" lvl="1" indent="19050">
              <a:buFont typeface="Wingdings" pitchFamily="2" charset="2"/>
              <a:buChar char="Ø"/>
              <a:defRPr/>
            </a:pPr>
            <a:r>
              <a:rPr lang="fr-FR" sz="1100" dirty="0" smtClean="0"/>
              <a:t>vendre notre stock dès que possible (fin juillet)</a:t>
            </a:r>
            <a:endParaRPr lang="fr-FR" sz="1100" dirty="0"/>
          </a:p>
          <a:p>
            <a:pPr marL="85725" indent="19050">
              <a:buFont typeface="Wingdings" pitchFamily="2" charset="2"/>
              <a:buChar char="Ø"/>
              <a:defRPr/>
            </a:pPr>
            <a:endParaRPr lang="fr-FR" sz="1100" dirty="0" smtClean="0"/>
          </a:p>
          <a:p>
            <a:pPr marL="85725" indent="19050">
              <a:buFont typeface="Wingdings" pitchFamily="2" charset="2"/>
              <a:buChar char="Ø"/>
              <a:defRPr/>
            </a:pPr>
            <a:endParaRPr lang="fr-FR" sz="1100" dirty="0" smtClean="0"/>
          </a:p>
          <a:p>
            <a:pPr marL="85725" indent="19050">
              <a:buFont typeface="Wingdings" pitchFamily="2" charset="2"/>
              <a:buChar char="Ø"/>
              <a:defRPr/>
            </a:pPr>
            <a:r>
              <a:rPr lang="fr-FR" sz="1100" dirty="0" smtClean="0"/>
              <a:t>Fidéliser </a:t>
            </a:r>
            <a:r>
              <a:rPr lang="fr-FR" sz="1100" dirty="0"/>
              <a:t>les châteaux « historiques » et prospecter dans le domaine du bio, avec identification claire du bio pour la vente</a:t>
            </a:r>
          </a:p>
          <a:p>
            <a:pPr marL="85725" indent="19050">
              <a:buFont typeface="Wingdings" pitchFamily="2" charset="2"/>
              <a:buChar char="Ø"/>
              <a:defRPr/>
            </a:pPr>
            <a:endParaRPr lang="fr-FR" sz="1100" dirty="0"/>
          </a:p>
          <a:p>
            <a:pPr marL="85725" indent="19050">
              <a:buFont typeface="Wingdings" pitchFamily="2" charset="2"/>
              <a:buChar char="Ø"/>
              <a:defRPr/>
            </a:pPr>
            <a:endParaRPr lang="fr-FR" sz="1100" dirty="0" smtClean="0"/>
          </a:p>
          <a:p>
            <a:pPr marL="85725" indent="19050">
              <a:buFont typeface="Wingdings" pitchFamily="2" charset="2"/>
              <a:buChar char="Ø"/>
              <a:defRPr/>
            </a:pPr>
            <a:r>
              <a:rPr lang="fr-FR" sz="1100" dirty="0" smtClean="0"/>
              <a:t>Etablir </a:t>
            </a:r>
            <a:r>
              <a:rPr lang="fr-FR" sz="1100" dirty="0"/>
              <a:t>une procédure de traitement et de conservation des données (noms, adresses, téléphone etc</a:t>
            </a:r>
            <a:r>
              <a:rPr lang="fr-FR" sz="1100" dirty="0" smtClean="0"/>
              <a:t>…)</a:t>
            </a:r>
            <a:endParaRPr lang="fr-FR" sz="1100" dirty="0">
              <a:latin typeface="+mj-lt"/>
            </a:endParaRPr>
          </a:p>
          <a:p>
            <a:pPr marL="85725" indent="19050">
              <a:buFont typeface="Wingdings" pitchFamily="2" charset="2"/>
              <a:buChar char="Ø"/>
              <a:defRPr/>
            </a:pPr>
            <a:endParaRPr lang="fr-FR" sz="1100" dirty="0" smtClean="0"/>
          </a:p>
          <a:p>
            <a:pPr marL="85725" indent="19050">
              <a:buFont typeface="Wingdings" pitchFamily="2" charset="2"/>
              <a:buChar char="Ø"/>
              <a:defRPr/>
            </a:pPr>
            <a:r>
              <a:rPr lang="fr-FR" sz="1100" dirty="0" smtClean="0"/>
              <a:t> </a:t>
            </a:r>
            <a:r>
              <a:rPr lang="fr-FR" sz="1100" dirty="0"/>
              <a:t>Améliorer le matériel (toujours)</a:t>
            </a:r>
          </a:p>
          <a:p>
            <a:pPr marL="266700" lvl="1" indent="19050">
              <a:buFont typeface="Arial" pitchFamily="34" charset="0"/>
              <a:buChar char="•"/>
              <a:defRPr/>
            </a:pPr>
            <a:r>
              <a:rPr lang="fr-FR" sz="1100" dirty="0"/>
              <a:t> Modifier les équipements pour avoir des fagots homogènes</a:t>
            </a:r>
          </a:p>
          <a:p>
            <a:pPr marL="266700" lvl="1" indent="19050">
              <a:buFont typeface="Arial" pitchFamily="34" charset="0"/>
              <a:buChar char="•"/>
              <a:defRPr/>
            </a:pPr>
            <a:r>
              <a:rPr lang="fr-FR" sz="1100" dirty="0"/>
              <a:t> Eclairage vieille remorque</a:t>
            </a:r>
          </a:p>
          <a:p>
            <a:pPr marL="85725" lvl="1" indent="19050">
              <a:buFont typeface="Wingdings" pitchFamily="2" charset="2"/>
              <a:buChar char="Ø"/>
              <a:defRPr/>
            </a:pPr>
            <a:r>
              <a:rPr lang="fr-FR" sz="1100" dirty="0"/>
              <a:t> Acheter taille haie électrique (subvention SNCF)</a:t>
            </a:r>
          </a:p>
          <a:p>
            <a:pPr marL="85725" lvl="1" indent="19050">
              <a:buFont typeface="Wingdings" pitchFamily="2" charset="2"/>
              <a:buChar char="Ø"/>
              <a:defRPr/>
            </a:pPr>
            <a:r>
              <a:rPr lang="fr-FR" sz="1100" dirty="0"/>
              <a:t> Nouvelle remorque ?</a:t>
            </a:r>
          </a:p>
          <a:p>
            <a:pPr marL="85725" lvl="1" indent="19050">
              <a:buFont typeface="Wingdings" pitchFamily="2" charset="2"/>
              <a:buChar char="Ø"/>
              <a:defRPr/>
            </a:pPr>
            <a:endParaRPr lang="fr-FR" sz="1100" dirty="0"/>
          </a:p>
          <a:p>
            <a:pPr marL="85725" lvl="1" indent="19050">
              <a:buFont typeface="Wingdings" pitchFamily="2" charset="2"/>
              <a:buChar char="Ø"/>
              <a:defRPr/>
            </a:pPr>
            <a:r>
              <a:rPr lang="fr-FR" sz="1100" dirty="0"/>
              <a:t> Assurer/pérenniser  les pauses repas champêtres, moment d’échange privilégié.</a:t>
            </a:r>
          </a:p>
          <a:p>
            <a:pPr marL="85725" lvl="1" indent="19050">
              <a:buFont typeface="Wingdings" pitchFamily="2" charset="2"/>
              <a:buChar char="Ø"/>
              <a:defRPr/>
            </a:pPr>
            <a:r>
              <a:rPr lang="fr-FR" sz="1100" dirty="0"/>
              <a:t> Savoir adapter nos efforts </a:t>
            </a:r>
            <a:r>
              <a:rPr lang="fr-FR" sz="1100" i="1" dirty="0"/>
              <a:t>« à chacun son rythme </a:t>
            </a:r>
            <a:r>
              <a:rPr lang="fr-FR" sz="1100" i="1" dirty="0" smtClean="0"/>
              <a:t>»</a:t>
            </a:r>
          </a:p>
          <a:p>
            <a:pPr marL="85725" lvl="1" indent="19050">
              <a:buFont typeface="Wingdings" pitchFamily="2" charset="2"/>
              <a:buChar char="Ø"/>
              <a:defRPr/>
            </a:pPr>
            <a:r>
              <a:rPr lang="fr-FR" sz="1100" dirty="0" smtClean="0"/>
              <a:t>Définir un processus clair et démocratique pour l’attribution des dons</a:t>
            </a:r>
            <a:endParaRPr lang="fr-FR" sz="1100" dirty="0"/>
          </a:p>
        </p:txBody>
      </p:sp>
      <p:sp>
        <p:nvSpPr>
          <p:cNvPr id="25" name="Accolade ouvrante 24"/>
          <p:cNvSpPr/>
          <p:nvPr/>
        </p:nvSpPr>
        <p:spPr>
          <a:xfrm>
            <a:off x="5952331" y="1545568"/>
            <a:ext cx="287337" cy="487361"/>
          </a:xfrm>
          <a:prstGeom prst="leftBrace">
            <a:avLst>
              <a:gd name="adj1" fmla="val 33742"/>
              <a:gd name="adj2" fmla="val 512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ccolade ouvrante 12"/>
          <p:cNvSpPr/>
          <p:nvPr/>
        </p:nvSpPr>
        <p:spPr>
          <a:xfrm>
            <a:off x="5983287" y="2705985"/>
            <a:ext cx="225424" cy="634886"/>
          </a:xfrm>
          <a:prstGeom prst="leftBrace">
            <a:avLst>
              <a:gd name="adj1" fmla="val 33742"/>
              <a:gd name="adj2" fmla="val 512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>
            <a:off x="5936914" y="2216950"/>
            <a:ext cx="287337" cy="280521"/>
          </a:xfrm>
          <a:prstGeom prst="leftBrace">
            <a:avLst>
              <a:gd name="adj1" fmla="val 33742"/>
              <a:gd name="adj2" fmla="val 512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>
            <a:off x="5910118" y="3625056"/>
            <a:ext cx="252412" cy="360363"/>
          </a:xfrm>
          <a:prstGeom prst="leftBrace">
            <a:avLst>
              <a:gd name="adj1" fmla="val 33742"/>
              <a:gd name="adj2" fmla="val 512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Accolade ouvrante 15"/>
          <p:cNvSpPr/>
          <p:nvPr/>
        </p:nvSpPr>
        <p:spPr>
          <a:xfrm>
            <a:off x="5939942" y="4387575"/>
            <a:ext cx="239292" cy="360362"/>
          </a:xfrm>
          <a:prstGeom prst="leftBrace">
            <a:avLst>
              <a:gd name="adj1" fmla="val 33742"/>
              <a:gd name="adj2" fmla="val 512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Accolade ouvrante 16"/>
          <p:cNvSpPr/>
          <p:nvPr/>
        </p:nvSpPr>
        <p:spPr>
          <a:xfrm>
            <a:off x="5921374" y="4874452"/>
            <a:ext cx="287337" cy="792163"/>
          </a:xfrm>
          <a:prstGeom prst="leftBrace">
            <a:avLst>
              <a:gd name="adj1" fmla="val 33742"/>
              <a:gd name="adj2" fmla="val 512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Accolade ouvrante 17"/>
          <p:cNvSpPr/>
          <p:nvPr/>
        </p:nvSpPr>
        <p:spPr>
          <a:xfrm>
            <a:off x="5939018" y="5896948"/>
            <a:ext cx="287337" cy="646726"/>
          </a:xfrm>
          <a:prstGeom prst="leftBrace">
            <a:avLst>
              <a:gd name="adj1" fmla="val 33742"/>
              <a:gd name="adj2" fmla="val 512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1122855" y="746481"/>
            <a:ext cx="989045" cy="60166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400" dirty="0" smtClean="0"/>
              <a:t>Evaluation (1 à 5)</a:t>
            </a:r>
          </a:p>
          <a:p>
            <a:pPr algn="ctr"/>
            <a:endParaRPr lang="fr-FR" sz="1400" dirty="0"/>
          </a:p>
          <a:p>
            <a:pPr algn="ctr"/>
            <a:r>
              <a:rPr lang="fr-FR" sz="1200" dirty="0" smtClean="0"/>
              <a:t>5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5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2</a:t>
            </a:r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/>
              <a:t>4</a:t>
            </a:r>
            <a:endParaRPr lang="fr-FR" sz="1200" dirty="0" smtClean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/>
              <a:t>2</a:t>
            </a:r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5</a:t>
            </a:r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/>
              <a:t>5</a:t>
            </a:r>
            <a:endParaRPr lang="fr-FR" sz="1200" dirty="0" smtClean="0"/>
          </a:p>
          <a:p>
            <a:pPr algn="ctr"/>
            <a:endParaRPr lang="fr-FR" sz="1200" dirty="0" smtClean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4</a:t>
            </a:r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34806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80235" y="338506"/>
            <a:ext cx="41106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>
                <a:latin typeface="+mj-lt"/>
                <a:ea typeface="+mj-ea"/>
                <a:cs typeface="+mj-cs"/>
              </a:rPr>
              <a:t>Adhérents  2020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638095" y="1300212"/>
            <a:ext cx="77806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kern="0" dirty="0" smtClean="0">
                <a:solidFill>
                  <a:prstClr val="black"/>
                </a:solidFill>
              </a:rPr>
              <a:t>39 adhérents</a:t>
            </a:r>
            <a:endParaRPr lang="fr-FR" sz="2400" kern="0" dirty="0" smtClean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kern="0" dirty="0" smtClean="0">
                <a:solidFill>
                  <a:prstClr val="black"/>
                </a:solidFill>
              </a:rPr>
              <a:t>Bienvenue à: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0" dirty="0" smtClean="0">
                <a:solidFill>
                  <a:prstClr val="black"/>
                </a:solidFill>
              </a:rPr>
              <a:t>Ariane </a:t>
            </a:r>
            <a:r>
              <a:rPr lang="fr-FR" sz="2400" kern="0" dirty="0" err="1" smtClean="0">
                <a:solidFill>
                  <a:prstClr val="black"/>
                </a:solidFill>
              </a:rPr>
              <a:t>Monget</a:t>
            </a:r>
            <a:endParaRPr lang="fr-FR" sz="2400" kern="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0" dirty="0" smtClean="0">
                <a:solidFill>
                  <a:prstClr val="black"/>
                </a:solidFill>
              </a:rPr>
              <a:t>Ariane </a:t>
            </a:r>
            <a:r>
              <a:rPr lang="fr-FR" sz="2400" kern="0" dirty="0" err="1" smtClean="0">
                <a:solidFill>
                  <a:prstClr val="black"/>
                </a:solidFill>
              </a:rPr>
              <a:t>Kostuj</a:t>
            </a:r>
            <a:endParaRPr lang="fr-FR" sz="2400" kern="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0" dirty="0" smtClean="0">
                <a:solidFill>
                  <a:prstClr val="black"/>
                </a:solidFill>
              </a:rPr>
              <a:t>Nancy Frey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0" dirty="0" smtClean="0">
                <a:solidFill>
                  <a:prstClr val="black"/>
                </a:solidFill>
              </a:rPr>
              <a:t>Annie et Jean Claude </a:t>
            </a:r>
            <a:r>
              <a:rPr lang="fr-FR" sz="2400" kern="0" dirty="0" err="1" smtClean="0">
                <a:solidFill>
                  <a:prstClr val="black"/>
                </a:solidFill>
              </a:rPr>
              <a:t>Abric</a:t>
            </a:r>
            <a:endParaRPr lang="fr-FR" sz="2400" kern="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0" dirty="0" smtClean="0">
                <a:solidFill>
                  <a:prstClr val="black"/>
                </a:solidFill>
              </a:rPr>
              <a:t>Claude </a:t>
            </a:r>
            <a:r>
              <a:rPr lang="fr-FR" sz="2400" kern="0" dirty="0" err="1" smtClean="0">
                <a:solidFill>
                  <a:prstClr val="black"/>
                </a:solidFill>
              </a:rPr>
              <a:t>Leymarie</a:t>
            </a:r>
            <a:endParaRPr lang="fr-FR" sz="2400" kern="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0" dirty="0" smtClean="0">
                <a:solidFill>
                  <a:prstClr val="black"/>
                </a:solidFill>
              </a:rPr>
              <a:t>Pierre Acquaviva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0" dirty="0" smtClean="0">
                <a:solidFill>
                  <a:prstClr val="black"/>
                </a:solidFill>
              </a:rPr>
              <a:t>Jean-Marie </a:t>
            </a:r>
            <a:r>
              <a:rPr lang="fr-FR" sz="2400" kern="0" dirty="0" err="1" smtClean="0">
                <a:solidFill>
                  <a:prstClr val="black"/>
                </a:solidFill>
              </a:rPr>
              <a:t>Frétigné</a:t>
            </a:r>
            <a:endParaRPr lang="fr-FR" sz="2400" kern="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0" dirty="0" smtClean="0">
                <a:solidFill>
                  <a:prstClr val="black"/>
                </a:solidFill>
              </a:rPr>
              <a:t>Frédéric </a:t>
            </a:r>
            <a:r>
              <a:rPr lang="fr-FR" sz="2400" kern="0" dirty="0" err="1" smtClean="0">
                <a:solidFill>
                  <a:prstClr val="black"/>
                </a:solidFill>
              </a:rPr>
              <a:t>Baudenaille</a:t>
            </a:r>
            <a:endParaRPr lang="fr-FR" sz="2400" kern="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kern="0" dirty="0" smtClean="0">
                <a:solidFill>
                  <a:prstClr val="black"/>
                </a:solidFill>
              </a:rPr>
              <a:t>Frédéric </a:t>
            </a:r>
            <a:r>
              <a:rPr lang="fr-FR" sz="2400" kern="0" dirty="0" err="1" smtClean="0">
                <a:solidFill>
                  <a:prstClr val="black"/>
                </a:solidFill>
              </a:rPr>
              <a:t>Defay</a:t>
            </a:r>
            <a:endParaRPr lang="fr-FR" sz="2400" kern="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400" kern="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400" kern="0" dirty="0">
              <a:solidFill>
                <a:prstClr val="black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233" y="90288"/>
            <a:ext cx="1919779" cy="167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"/>
    </mc:Choice>
    <mc:Fallback xmlns="">
      <p:transition spd="slow" advTm="36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12338</TotalTime>
  <Words>1305</Words>
  <Application>Microsoft Office PowerPoint</Application>
  <PresentationFormat>Grand écran</PresentationFormat>
  <Paragraphs>569</Paragraphs>
  <Slides>16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Thème Office</vt:lpstr>
      <vt:lpstr>Assemblée Générale de l’association «Les Sarments Solidaires»  octobre 2020</vt:lpstr>
      <vt:lpstr>Présentation PowerPoint</vt:lpstr>
      <vt:lpstr>Présentation PowerPoint</vt:lpstr>
      <vt:lpstr>Présentation PowerPoint</vt:lpstr>
      <vt:lpstr>Présentation PowerPoint</vt:lpstr>
      <vt:lpstr>Répartition des dépenses réalisées en 2019</vt:lpstr>
      <vt:lpstr>Cotisation et prix des sarments 2020 /21</vt:lpstr>
      <vt:lpstr>Evaluation du plan d’actions en 2019</vt:lpstr>
      <vt:lpstr>Présentation PowerPoint</vt:lpstr>
      <vt:lpstr>  Renouvellement du bureau</vt:lpstr>
      <vt:lpstr>Présentation PowerPoint</vt:lpstr>
      <vt:lpstr> Rappel du processus annuel de répartition des dons faits par notre asso - 1 adhérent =1 vote </vt:lpstr>
      <vt:lpstr>Présentation PowerPoint</vt:lpstr>
      <vt:lpstr>Présentation PowerPoint</vt:lpstr>
      <vt:lpstr>Présentation PowerPoint</vt:lpstr>
      <vt:lpstr>Questions – Discussion et … merci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617</cp:revision>
  <cp:lastPrinted>2020-10-03T11:15:01Z</cp:lastPrinted>
  <dcterms:created xsi:type="dcterms:W3CDTF">2015-03-19T19:05:38Z</dcterms:created>
  <dcterms:modified xsi:type="dcterms:W3CDTF">2020-10-03T11:15:07Z</dcterms:modified>
</cp:coreProperties>
</file>