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8" r:id="rId2"/>
    <p:sldId id="260" r:id="rId3"/>
    <p:sldId id="378" r:id="rId4"/>
    <p:sldId id="357" r:id="rId5"/>
    <p:sldId id="295" r:id="rId6"/>
    <p:sldId id="351" r:id="rId7"/>
    <p:sldId id="379" r:id="rId8"/>
    <p:sldId id="364" r:id="rId9"/>
    <p:sldId id="330" r:id="rId10"/>
    <p:sldId id="349" r:id="rId11"/>
    <p:sldId id="348" r:id="rId12"/>
    <p:sldId id="361" r:id="rId13"/>
    <p:sldId id="380" r:id="rId14"/>
    <p:sldId id="265" r:id="rId15"/>
    <p:sldId id="366" r:id="rId16"/>
    <p:sldId id="376" r:id="rId17"/>
    <p:sldId id="271" r:id="rId18"/>
    <p:sldId id="358" r:id="rId19"/>
    <p:sldId id="365" r:id="rId20"/>
    <p:sldId id="359" r:id="rId21"/>
    <p:sldId id="341" r:id="rId22"/>
    <p:sldId id="350" r:id="rId23"/>
    <p:sldId id="345" r:id="rId24"/>
    <p:sldId id="356" r:id="rId25"/>
    <p:sldId id="318" r:id="rId26"/>
    <p:sldId id="355" r:id="rId27"/>
    <p:sldId id="360" r:id="rId28"/>
    <p:sldId id="363" r:id="rId29"/>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9FAED982-7559-4FA7-95A1-03DCBA524596}">
          <p14:sldIdLst>
            <p14:sldId id="268"/>
            <p14:sldId id="260"/>
            <p14:sldId id="378"/>
            <p14:sldId id="357"/>
            <p14:sldId id="295"/>
            <p14:sldId id="351"/>
            <p14:sldId id="379"/>
            <p14:sldId id="364"/>
            <p14:sldId id="330"/>
            <p14:sldId id="349"/>
            <p14:sldId id="348"/>
            <p14:sldId id="361"/>
            <p14:sldId id="380"/>
            <p14:sldId id="265"/>
            <p14:sldId id="366"/>
            <p14:sldId id="376"/>
            <p14:sldId id="271"/>
            <p14:sldId id="358"/>
            <p14:sldId id="365"/>
            <p14:sldId id="359"/>
            <p14:sldId id="341"/>
            <p14:sldId id="350"/>
            <p14:sldId id="345"/>
            <p14:sldId id="356"/>
            <p14:sldId id="318"/>
            <p14:sldId id="355"/>
            <p14:sldId id="360"/>
            <p14:sldId id="363"/>
          </p14:sldIdLst>
        </p14:section>
        <p14:section name="Section sans titre" id="{304DA163-B102-4E74-823C-E8A00EB5FE7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user293" initials="O" lastIdx="1" clrIdx="0">
    <p:extLst>
      <p:ext uri="{19B8F6BF-5375-455C-9EA6-DF929625EA0E}">
        <p15:presenceInfo xmlns:p15="http://schemas.microsoft.com/office/powerpoint/2012/main" userId="S::Ouser293@microsoft365now.com::53b29dfa-d863-4360-8616-f02fa08a66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0"/>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9399" autoAdjust="0"/>
  </p:normalViewPr>
  <p:slideViewPr>
    <p:cSldViewPr snapToGrid="0">
      <p:cViewPr varScale="1">
        <p:scale>
          <a:sx n="91" d="100"/>
          <a:sy n="91" d="100"/>
        </p:scale>
        <p:origin x="370" y="77"/>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23T14:14:29.029"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984614" cy="501946"/>
          </a:xfrm>
          <a:prstGeom prst="rect">
            <a:avLst/>
          </a:prstGeom>
        </p:spPr>
        <p:txBody>
          <a:bodyPr vert="horz" lIns="89147" tIns="44573" rIns="89147" bIns="44573" rtlCol="0"/>
          <a:lstStyle>
            <a:lvl1pPr algn="l">
              <a:defRPr sz="1200"/>
            </a:lvl1pPr>
          </a:lstStyle>
          <a:p>
            <a:endParaRPr lang="fr-FR"/>
          </a:p>
        </p:txBody>
      </p:sp>
      <p:sp>
        <p:nvSpPr>
          <p:cNvPr id="3" name="Espace réservé de la date 2"/>
          <p:cNvSpPr>
            <a:spLocks noGrp="1"/>
          </p:cNvSpPr>
          <p:nvPr>
            <p:ph type="dt" sz="quarter" idx="1"/>
          </p:nvPr>
        </p:nvSpPr>
        <p:spPr>
          <a:xfrm>
            <a:off x="3902010" y="1"/>
            <a:ext cx="2984613" cy="501946"/>
          </a:xfrm>
          <a:prstGeom prst="rect">
            <a:avLst/>
          </a:prstGeom>
        </p:spPr>
        <p:txBody>
          <a:bodyPr vert="horz" lIns="89147" tIns="44573" rIns="89147" bIns="44573" rtlCol="0"/>
          <a:lstStyle>
            <a:lvl1pPr algn="r">
              <a:defRPr sz="1200"/>
            </a:lvl1pPr>
          </a:lstStyle>
          <a:p>
            <a:fld id="{C4FDA982-D4FC-4C34-8EC8-6B61261EECE9}" type="datetimeFigureOut">
              <a:rPr lang="fr-FR" smtClean="0"/>
              <a:pPr/>
              <a:t>18/11/2023</a:t>
            </a:fld>
            <a:endParaRPr lang="fr-FR"/>
          </a:p>
        </p:txBody>
      </p:sp>
      <p:sp>
        <p:nvSpPr>
          <p:cNvPr id="4" name="Espace réservé du pied de page 3"/>
          <p:cNvSpPr>
            <a:spLocks noGrp="1"/>
          </p:cNvSpPr>
          <p:nvPr>
            <p:ph type="ftr" sz="quarter" idx="2"/>
          </p:nvPr>
        </p:nvSpPr>
        <p:spPr>
          <a:xfrm>
            <a:off x="2" y="9516768"/>
            <a:ext cx="2984614" cy="501946"/>
          </a:xfrm>
          <a:prstGeom prst="rect">
            <a:avLst/>
          </a:prstGeom>
        </p:spPr>
        <p:txBody>
          <a:bodyPr vert="horz" lIns="89147" tIns="44573" rIns="89147" bIns="44573"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02010" y="9516768"/>
            <a:ext cx="2984613" cy="501946"/>
          </a:xfrm>
          <a:prstGeom prst="rect">
            <a:avLst/>
          </a:prstGeom>
        </p:spPr>
        <p:txBody>
          <a:bodyPr vert="horz" lIns="89147" tIns="44573" rIns="89147" bIns="44573" rtlCol="0" anchor="b"/>
          <a:lstStyle>
            <a:lvl1pPr algn="r">
              <a:defRPr sz="1200"/>
            </a:lvl1pPr>
          </a:lstStyle>
          <a:p>
            <a:fld id="{891EA596-936F-4CCE-B3AD-11AEB5520E64}" type="slidenum">
              <a:rPr lang="fr-FR" smtClean="0"/>
              <a:pPr/>
              <a:t>‹N°›</a:t>
            </a:fld>
            <a:endParaRPr lang="fr-FR"/>
          </a:p>
        </p:txBody>
      </p:sp>
    </p:spTree>
    <p:extLst>
      <p:ext uri="{BB962C8B-B14F-4D97-AF65-F5344CB8AC3E}">
        <p14:creationId xmlns:p14="http://schemas.microsoft.com/office/powerpoint/2010/main" val="3872049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84870" cy="502676"/>
          </a:xfrm>
          <a:prstGeom prst="rect">
            <a:avLst/>
          </a:prstGeom>
        </p:spPr>
        <p:txBody>
          <a:bodyPr vert="horz" lIns="91967" tIns="45984" rIns="91967" bIns="45984" rtlCol="0"/>
          <a:lstStyle>
            <a:lvl1pPr algn="l">
              <a:defRPr sz="1200"/>
            </a:lvl1pPr>
          </a:lstStyle>
          <a:p>
            <a:endParaRPr lang="fr-FR"/>
          </a:p>
        </p:txBody>
      </p:sp>
      <p:sp>
        <p:nvSpPr>
          <p:cNvPr id="3" name="Espace réservé de la date 2"/>
          <p:cNvSpPr>
            <a:spLocks noGrp="1"/>
          </p:cNvSpPr>
          <p:nvPr>
            <p:ph type="dt" idx="1"/>
          </p:nvPr>
        </p:nvSpPr>
        <p:spPr>
          <a:xfrm>
            <a:off x="3901702" y="0"/>
            <a:ext cx="2984870" cy="502676"/>
          </a:xfrm>
          <a:prstGeom prst="rect">
            <a:avLst/>
          </a:prstGeom>
        </p:spPr>
        <p:txBody>
          <a:bodyPr vert="horz" lIns="91967" tIns="45984" rIns="91967" bIns="45984" rtlCol="0"/>
          <a:lstStyle>
            <a:lvl1pPr algn="r">
              <a:defRPr sz="1200"/>
            </a:lvl1pPr>
          </a:lstStyle>
          <a:p>
            <a:fld id="{6A004B01-69CD-4CA5-A662-9CDE4F89E426}" type="datetimeFigureOut">
              <a:rPr lang="fr-FR" smtClean="0"/>
              <a:pPr/>
              <a:t>18/11/2023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967" tIns="45984" rIns="91967" bIns="45984" rtlCol="0" anchor="ctr"/>
          <a:lstStyle/>
          <a:p>
            <a:endParaRPr lang="fr-FR"/>
          </a:p>
        </p:txBody>
      </p:sp>
      <p:sp>
        <p:nvSpPr>
          <p:cNvPr id="5" name="Espace réservé des commentaires 4"/>
          <p:cNvSpPr>
            <a:spLocks noGrp="1"/>
          </p:cNvSpPr>
          <p:nvPr>
            <p:ph type="body" sz="quarter" idx="3"/>
          </p:nvPr>
        </p:nvSpPr>
        <p:spPr>
          <a:xfrm>
            <a:off x="688817" y="4821510"/>
            <a:ext cx="5510530" cy="3944868"/>
          </a:xfrm>
          <a:prstGeom prst="rect">
            <a:avLst/>
          </a:prstGeom>
        </p:spPr>
        <p:txBody>
          <a:bodyPr vert="horz" lIns="91967" tIns="45984" rIns="91967" bIns="4598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516043"/>
            <a:ext cx="2984870" cy="502675"/>
          </a:xfrm>
          <a:prstGeom prst="rect">
            <a:avLst/>
          </a:prstGeom>
        </p:spPr>
        <p:txBody>
          <a:bodyPr vert="horz" lIns="91967" tIns="45984" rIns="91967" bIns="4598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01702" y="9516043"/>
            <a:ext cx="2984870" cy="502675"/>
          </a:xfrm>
          <a:prstGeom prst="rect">
            <a:avLst/>
          </a:prstGeom>
        </p:spPr>
        <p:txBody>
          <a:bodyPr vert="horz" lIns="91967" tIns="45984" rIns="91967" bIns="45984" rtlCol="0" anchor="b"/>
          <a:lstStyle>
            <a:lvl1pPr algn="r">
              <a:defRPr sz="1200"/>
            </a:lvl1pPr>
          </a:lstStyle>
          <a:p>
            <a:fld id="{4B4CB7A5-360C-437D-A60E-E64FE72EA4E6}" type="slidenum">
              <a:rPr lang="fr-FR" smtClean="0"/>
              <a:pPr/>
              <a:t>‹N°›</a:t>
            </a:fld>
            <a:endParaRPr lang="fr-FR"/>
          </a:p>
        </p:txBody>
      </p:sp>
    </p:spTree>
    <p:extLst>
      <p:ext uri="{BB962C8B-B14F-4D97-AF65-F5344CB8AC3E}">
        <p14:creationId xmlns:p14="http://schemas.microsoft.com/office/powerpoint/2010/main" val="2567426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1</a:t>
            </a:fld>
            <a:endParaRPr lang="fr-FR" dirty="0"/>
          </a:p>
        </p:txBody>
      </p:sp>
    </p:spTree>
    <p:extLst>
      <p:ext uri="{BB962C8B-B14F-4D97-AF65-F5344CB8AC3E}">
        <p14:creationId xmlns:p14="http://schemas.microsoft.com/office/powerpoint/2010/main" val="17791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5</a:t>
            </a:fld>
            <a:endParaRPr lang="fr-FR"/>
          </a:p>
        </p:txBody>
      </p:sp>
    </p:spTree>
    <p:extLst>
      <p:ext uri="{BB962C8B-B14F-4D97-AF65-F5344CB8AC3E}">
        <p14:creationId xmlns:p14="http://schemas.microsoft.com/office/powerpoint/2010/main" val="42209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14</a:t>
            </a:fld>
            <a:endParaRPr lang="fr-FR"/>
          </a:p>
        </p:txBody>
      </p:sp>
    </p:spTree>
    <p:extLst>
      <p:ext uri="{BB962C8B-B14F-4D97-AF65-F5344CB8AC3E}">
        <p14:creationId xmlns:p14="http://schemas.microsoft.com/office/powerpoint/2010/main" val="124029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15</a:t>
            </a:fld>
            <a:endParaRPr lang="fr-FR"/>
          </a:p>
        </p:txBody>
      </p:sp>
    </p:spTree>
    <p:extLst>
      <p:ext uri="{BB962C8B-B14F-4D97-AF65-F5344CB8AC3E}">
        <p14:creationId xmlns:p14="http://schemas.microsoft.com/office/powerpoint/2010/main" val="89307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16</a:t>
            </a:fld>
            <a:endParaRPr lang="fr-FR"/>
          </a:p>
        </p:txBody>
      </p:sp>
    </p:spTree>
    <p:extLst>
      <p:ext uri="{BB962C8B-B14F-4D97-AF65-F5344CB8AC3E}">
        <p14:creationId xmlns:p14="http://schemas.microsoft.com/office/powerpoint/2010/main" val="405847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17</a:t>
            </a:fld>
            <a:endParaRPr lang="fr-FR"/>
          </a:p>
        </p:txBody>
      </p:sp>
    </p:spTree>
    <p:extLst>
      <p:ext uri="{BB962C8B-B14F-4D97-AF65-F5344CB8AC3E}">
        <p14:creationId xmlns:p14="http://schemas.microsoft.com/office/powerpoint/2010/main" val="2360260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18</a:t>
            </a:fld>
            <a:endParaRPr lang="fr-FR"/>
          </a:p>
        </p:txBody>
      </p:sp>
    </p:spTree>
    <p:extLst>
      <p:ext uri="{BB962C8B-B14F-4D97-AF65-F5344CB8AC3E}">
        <p14:creationId xmlns:p14="http://schemas.microsoft.com/office/powerpoint/2010/main" val="177319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23</a:t>
            </a:fld>
            <a:endParaRPr lang="fr-FR"/>
          </a:p>
        </p:txBody>
      </p:sp>
    </p:spTree>
    <p:extLst>
      <p:ext uri="{BB962C8B-B14F-4D97-AF65-F5344CB8AC3E}">
        <p14:creationId xmlns:p14="http://schemas.microsoft.com/office/powerpoint/2010/main" val="1929337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B4CB7A5-360C-437D-A60E-E64FE72EA4E6}" type="slidenum">
              <a:rPr lang="fr-FR" smtClean="0"/>
              <a:pPr/>
              <a:t>24</a:t>
            </a:fld>
            <a:endParaRPr lang="fr-FR"/>
          </a:p>
        </p:txBody>
      </p:sp>
    </p:spTree>
    <p:extLst>
      <p:ext uri="{BB962C8B-B14F-4D97-AF65-F5344CB8AC3E}">
        <p14:creationId xmlns:p14="http://schemas.microsoft.com/office/powerpoint/2010/main" val="1929337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323391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229209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122949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2161391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2923577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1970834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3936914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419307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8057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1022317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10F4164-F424-40DA-80EA-EE9FEB6AF4C4}" type="datetimeFigureOut">
              <a:rPr lang="fr-FR" smtClean="0"/>
              <a:pPr/>
              <a:t>18/11/2023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E90471-6033-4EB4-BA5C-95E782B48B7B}" type="slidenum">
              <a:rPr lang="fr-FR" smtClean="0"/>
              <a:pPr/>
              <a:t>‹N°›</a:t>
            </a:fld>
            <a:endParaRPr lang="fr-FR"/>
          </a:p>
        </p:txBody>
      </p:sp>
    </p:spTree>
    <p:extLst>
      <p:ext uri="{BB962C8B-B14F-4D97-AF65-F5344CB8AC3E}">
        <p14:creationId xmlns:p14="http://schemas.microsoft.com/office/powerpoint/2010/main" val="214093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0F4164-F424-40DA-80EA-EE9FEB6AF4C4}" type="datetimeFigureOut">
              <a:rPr lang="fr-FR" smtClean="0"/>
              <a:pPr/>
              <a:t>18/11/2023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90471-6033-4EB4-BA5C-95E782B48B7B}" type="slidenum">
              <a:rPr lang="fr-FR" smtClean="0"/>
              <a:pPr/>
              <a:t>‹N°›</a:t>
            </a:fld>
            <a:endParaRPr lang="fr-FR"/>
          </a:p>
        </p:txBody>
      </p:sp>
    </p:spTree>
    <p:extLst>
      <p:ext uri="{BB962C8B-B14F-4D97-AF65-F5344CB8AC3E}">
        <p14:creationId xmlns:p14="http://schemas.microsoft.com/office/powerpoint/2010/main" val="2843169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jpeg"/><Relationship Id="rId3" Type="http://schemas.openxmlformats.org/officeDocument/2006/relationships/image" Target="../media/image1.emf"/><Relationship Id="rId7" Type="http://schemas.openxmlformats.org/officeDocument/2006/relationships/image" Target="../media/image16.jpe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eg"/><Relationship Id="rId11" Type="http://schemas.microsoft.com/office/2007/relationships/hdphoto" Target="../media/hdphoto4.wdp"/><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emf"/><Relationship Id="rId7"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8.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4.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rot="10800000" flipV="1">
            <a:off x="503434" y="663766"/>
            <a:ext cx="11178283" cy="2708304"/>
          </a:xfrm>
        </p:spPr>
        <p:txBody>
          <a:bodyPr>
            <a:noAutofit/>
          </a:bodyPr>
          <a:lstStyle/>
          <a:p>
            <a:pPr algn="ctr"/>
            <a:r>
              <a:rPr lang="fr-FR" sz="5400" b="1" dirty="0">
                <a:latin typeface="Arial" panose="020B0604020202020204" pitchFamily="34" charset="0"/>
                <a:cs typeface="Arial" panose="020B0604020202020204" pitchFamily="34" charset="0"/>
              </a:rPr>
              <a:t>Assemblée Générale de l’association</a:t>
            </a:r>
            <a:br>
              <a:rPr lang="fr-FR" sz="5400" b="1" dirty="0">
                <a:latin typeface="Arial" panose="020B0604020202020204" pitchFamily="34" charset="0"/>
                <a:cs typeface="Arial" panose="020B0604020202020204" pitchFamily="34" charset="0"/>
              </a:rPr>
            </a:br>
            <a:r>
              <a:rPr lang="fr-FR" sz="5400" b="1" dirty="0">
                <a:latin typeface="Arial" panose="020B0604020202020204" pitchFamily="34" charset="0"/>
                <a:cs typeface="Arial" panose="020B0604020202020204" pitchFamily="34" charset="0"/>
              </a:rPr>
              <a:t>«Les Sarments Solidaires»</a:t>
            </a:r>
            <a:br>
              <a:rPr lang="fr-FR" sz="5400" b="1" dirty="0">
                <a:latin typeface="Arial" panose="020B0604020202020204" pitchFamily="34" charset="0"/>
                <a:cs typeface="Arial" panose="020B0604020202020204" pitchFamily="34" charset="0"/>
              </a:rPr>
            </a:br>
            <a:r>
              <a:rPr lang="fr-FR" sz="5400" b="1" dirty="0">
                <a:latin typeface="Arial" panose="020B0604020202020204" pitchFamily="34" charset="0"/>
                <a:cs typeface="Arial" panose="020B0604020202020204" pitchFamily="34" charset="0"/>
              </a:rPr>
              <a:t> 17 novembre 2023</a:t>
            </a:r>
            <a:endParaRPr lang="fr-FR" b="1"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6BB41EF8-A076-97A5-757B-D6F76EE4FB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1833" y="3754396"/>
            <a:ext cx="3451896" cy="3007313"/>
          </a:xfrm>
          <a:prstGeom prst="rect">
            <a:avLst/>
          </a:prstGeom>
        </p:spPr>
      </p:pic>
      <p:pic>
        <p:nvPicPr>
          <p:cNvPr id="5" name="Espace réservé du contenu 4">
            <a:extLst>
              <a:ext uri="{FF2B5EF4-FFF2-40B4-BE49-F238E27FC236}">
                <a16:creationId xmlns:a16="http://schemas.microsoft.com/office/drawing/2014/main" id="{C4391F45-FEA3-892F-A170-60873DCE41BC}"/>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7390701" y="3942104"/>
            <a:ext cx="3269428" cy="2568973"/>
          </a:xfrm>
        </p:spPr>
      </p:pic>
    </p:spTree>
    <p:extLst>
      <p:ext uri="{BB962C8B-B14F-4D97-AF65-F5344CB8AC3E}">
        <p14:creationId xmlns:p14="http://schemas.microsoft.com/office/powerpoint/2010/main" val="3220481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992"/>
    </mc:Choice>
    <mc:Fallback xmlns="">
      <p:transition spd="slow" advTm="199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70636" y="122588"/>
            <a:ext cx="1919779" cy="1672524"/>
          </a:xfrm>
          <a:prstGeom prst="rect">
            <a:avLst/>
          </a:prstGeom>
        </p:spPr>
      </p:pic>
      <p:sp>
        <p:nvSpPr>
          <p:cNvPr id="6" name="Rectangle 5"/>
          <p:cNvSpPr/>
          <p:nvPr/>
        </p:nvSpPr>
        <p:spPr>
          <a:xfrm>
            <a:off x="1990415" y="324496"/>
            <a:ext cx="7844589" cy="1077218"/>
          </a:xfrm>
          <a:prstGeom prst="rect">
            <a:avLst/>
          </a:prstGeom>
        </p:spPr>
        <p:txBody>
          <a:bodyPr wrap="square">
            <a:spAutoFit/>
          </a:bodyPr>
          <a:lstStyle/>
          <a:p>
            <a:pPr algn="ctr"/>
            <a:r>
              <a:rPr lang="fr-FR" sz="3600" b="1" dirty="0">
                <a:latin typeface="Arial" panose="020B0604020202020204" pitchFamily="34" charset="0"/>
                <a:cs typeface="Arial" panose="020B0604020202020204" pitchFamily="34" charset="0"/>
              </a:rPr>
              <a:t>2 – Bilan moral </a:t>
            </a:r>
          </a:p>
          <a:p>
            <a:pPr algn="ctr"/>
            <a:r>
              <a:rPr lang="fr-FR" sz="2800" b="1" dirty="0">
                <a:latin typeface="Arial" panose="020B0604020202020204" pitchFamily="34" charset="0"/>
                <a:cs typeface="Arial" panose="020B0604020202020204" pitchFamily="34" charset="0"/>
              </a:rPr>
              <a:t>Bilan des actions présentées l’an dernier  </a:t>
            </a:r>
            <a:endParaRPr lang="fr-FR" sz="2800" dirty="0">
              <a:latin typeface="Arial" panose="020B0604020202020204" pitchFamily="34" charset="0"/>
              <a:cs typeface="Arial" panose="020B0604020202020204" pitchFamily="34" charset="0"/>
            </a:endParaRPr>
          </a:p>
        </p:txBody>
      </p:sp>
      <p:sp>
        <p:nvSpPr>
          <p:cNvPr id="8" name="Rectangle 7"/>
          <p:cNvSpPr/>
          <p:nvPr/>
        </p:nvSpPr>
        <p:spPr>
          <a:xfrm>
            <a:off x="548574" y="1401714"/>
            <a:ext cx="11447807" cy="4914166"/>
          </a:xfrm>
          <a:prstGeom prst="rect">
            <a:avLst/>
          </a:prstGeom>
        </p:spPr>
        <p:txBody>
          <a:bodyPr wrap="square">
            <a:spAutoFit/>
          </a:bodyPr>
          <a:lstStyle/>
          <a:p>
            <a:pPr>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Objectifs définis l’année passée                        		         Résultat                   </a:t>
            </a:r>
          </a:p>
          <a:p>
            <a:pPr>
              <a:spcAft>
                <a:spcPts val="800"/>
              </a:spcAft>
              <a:buFont typeface="Arial"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 Prévoir moins de séances en 2023                   </a:t>
            </a:r>
            <a:r>
              <a:rPr lang="fr-FR" sz="2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1 séance de plus de fagotage et 4 de moins pour les ceps   </a:t>
            </a:r>
          </a:p>
          <a:p>
            <a:pPr>
              <a:spcAft>
                <a:spcPts val="800"/>
              </a:spcAft>
              <a:buFont typeface="Arial" pitchFamily="34" charset="0"/>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dirty="0">
                <a:latin typeface="Calibri" panose="020F0502020204030204" pitchFamily="34" charset="0"/>
                <a:ea typeface="Calibri" panose="020F0502020204030204" pitchFamily="34" charset="0"/>
                <a:cs typeface="Times New Roman" panose="02020603050405020304" pitchFamily="18" charset="0"/>
              </a:rPr>
              <a:t>Soixante adhérents pour 2023                          -  </a:t>
            </a:r>
            <a:r>
              <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55 adhérents  en 2023 </a:t>
            </a:r>
          </a:p>
          <a:p>
            <a:pPr>
              <a:spcAft>
                <a:spcPts val="800"/>
              </a:spcAft>
              <a:buFont typeface="Arial"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 Concrétiser les contacts lors du forum            -  </a:t>
            </a:r>
            <a:r>
              <a:rPr lang="fr-FR" sz="2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3 contacts sérieux ont été concrétisés</a:t>
            </a:r>
          </a:p>
          <a:p>
            <a:pPr>
              <a:spcAft>
                <a:spcPts val="800"/>
              </a:spcAft>
              <a:buFont typeface="Arial"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 Compléter le trombinoscope                            -  </a:t>
            </a:r>
            <a:r>
              <a:rPr lang="fr-FR" sz="2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Réalisé à environ 60 %</a:t>
            </a:r>
          </a:p>
          <a:p>
            <a:pPr>
              <a:spcAft>
                <a:spcPts val="800"/>
              </a:spcAft>
              <a:buFont typeface="Arial" pitchFamily="34" charset="0"/>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 Prévoir des séances le samedi                          -  </a:t>
            </a:r>
            <a:r>
              <a:rPr lang="fr-FR"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4 séances de fagotage ont eu lieu le samedi</a:t>
            </a:r>
          </a:p>
          <a:p>
            <a:pPr>
              <a:spcAft>
                <a:spcPts val="800"/>
              </a:spcAft>
              <a:buFont typeface="Arial"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 Fabriquer des brancards plus solides              -  </a:t>
            </a:r>
            <a:r>
              <a:rPr lang="fr-FR" sz="2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2 brancards solides ont été  fabriqués et « font le Job » !</a:t>
            </a:r>
          </a:p>
          <a:p>
            <a:pPr>
              <a:spcAft>
                <a:spcPts val="800"/>
              </a:spcAft>
              <a:buFont typeface="Arial" pitchFamily="34" charset="0"/>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 Nouvelle remorque attendue                           -  </a:t>
            </a:r>
            <a:r>
              <a:rPr lang="fr-FR"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Arrivée en début d’exercice ( 10/22)… +</a:t>
            </a:r>
            <a:r>
              <a:rPr lang="fr-FR"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une 3ème  </a:t>
            </a:r>
            <a:r>
              <a:rPr lang="fr-FR"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en févr.23 </a:t>
            </a:r>
          </a:p>
          <a:p>
            <a:pPr>
              <a:spcAft>
                <a:spcPts val="800"/>
              </a:spcAft>
              <a:buFont typeface="Arial"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 Solliciter d’autres propriétés bio                      -  </a:t>
            </a:r>
            <a:r>
              <a:rPr lang="fr-FR" sz="2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Nous sommes allés pour la 1ère fois au Château La Ferrière   </a:t>
            </a:r>
          </a:p>
          <a:p>
            <a:pPr>
              <a:spcAft>
                <a:spcPts val="800"/>
              </a:spcAft>
              <a:buFont typeface="Arial"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 Poursuivre le ramassage de ceps                     -  </a:t>
            </a:r>
            <a:r>
              <a:rPr lang="fr-FR" sz="2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Réalisé : 4 séances</a:t>
            </a:r>
          </a:p>
          <a:p>
            <a:pPr>
              <a:spcAft>
                <a:spcPts val="800"/>
              </a:spcAft>
              <a:buFont typeface="Arial"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 Fagotage avec les collégiens d’</a:t>
            </a:r>
            <a:r>
              <a:rPr lang="fr-FR" sz="2000" dirty="0" err="1">
                <a:latin typeface="Calibri" panose="020F0502020204030204" pitchFamily="34" charset="0"/>
                <a:ea typeface="Calibri" panose="020F0502020204030204" pitchFamily="34" charset="0"/>
                <a:cs typeface="Times New Roman" panose="02020603050405020304" pitchFamily="18" charset="0"/>
              </a:rPr>
              <a:t>Hastignan</a:t>
            </a:r>
            <a:r>
              <a:rPr lang="fr-FR"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Non réalisé cette année</a:t>
            </a:r>
          </a:p>
          <a:p>
            <a:pPr>
              <a:spcAft>
                <a:spcPts val="800"/>
              </a:spcAft>
              <a:buFont typeface="Arial"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 Rechercher des véhicules tracteurs                 -  </a:t>
            </a:r>
            <a:r>
              <a:rPr lang="fr-FR" sz="2000" dirty="0">
                <a:solidFill>
                  <a:srgbClr val="00B050"/>
                </a:solidFill>
                <a:latin typeface="Calibri" panose="020F0502020204030204" pitchFamily="34" charset="0"/>
                <a:ea typeface="Calibri" panose="020F0502020204030204" pitchFamily="34" charset="0"/>
                <a:cs typeface="Times New Roman" panose="02020603050405020304" pitchFamily="18" charset="0"/>
              </a:rPr>
              <a:t>Situation  un peu tendue cette année mais sans blocage </a:t>
            </a:r>
            <a:r>
              <a:rPr lang="fr-FR" sz="20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ZoneTexte 6"/>
          <p:cNvSpPr txBox="1"/>
          <p:nvPr/>
        </p:nvSpPr>
        <p:spPr>
          <a:xfrm>
            <a:off x="7810150" y="6191699"/>
            <a:ext cx="3961734" cy="584775"/>
          </a:xfrm>
          <a:prstGeom prst="rect">
            <a:avLst/>
          </a:prstGeom>
          <a:solidFill>
            <a:srgbClr val="FFFF00"/>
          </a:solidFill>
        </p:spPr>
        <p:txBody>
          <a:bodyPr wrap="square" rtlCol="0">
            <a:spAutoFit/>
          </a:bodyPr>
          <a:lstStyle/>
          <a:p>
            <a:r>
              <a:rPr lang="fr-FR" sz="3200" b="1" dirty="0"/>
              <a:t>VOTE du Bilan Moral</a:t>
            </a:r>
          </a:p>
        </p:txBody>
      </p:sp>
    </p:spTree>
    <p:extLst>
      <p:ext uri="{BB962C8B-B14F-4D97-AF65-F5344CB8AC3E}">
        <p14:creationId xmlns:p14="http://schemas.microsoft.com/office/powerpoint/2010/main" val="824996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1"/>
          <p:cNvSpPr>
            <a:spLocks noGrp="1"/>
          </p:cNvSpPr>
          <p:nvPr>
            <p:ph type="title"/>
          </p:nvPr>
        </p:nvSpPr>
        <p:spPr>
          <a:xfrm>
            <a:off x="1693358" y="207847"/>
            <a:ext cx="10498642" cy="980824"/>
          </a:xfrm>
        </p:spPr>
        <p:txBody>
          <a:bodyPr>
            <a:normAutofit/>
          </a:bodyPr>
          <a:lstStyle/>
          <a:p>
            <a:r>
              <a:rPr lang="fr-FR" sz="3600" b="1" dirty="0">
                <a:latin typeface="Arial" panose="020B0604020202020204" pitchFamily="34" charset="0"/>
                <a:cs typeface="Arial" panose="020B0604020202020204" pitchFamily="34" charset="0"/>
              </a:rPr>
              <a:t>3 3 – </a:t>
            </a:r>
            <a:r>
              <a:rPr lang="fr-FR" sz="4000" b="1" dirty="0">
                <a:latin typeface="Arial" panose="020B0604020202020204" pitchFamily="34" charset="0"/>
                <a:cs typeface="Arial" panose="020B0604020202020204" pitchFamily="34" charset="0"/>
              </a:rPr>
              <a:t>Bilan</a:t>
            </a:r>
            <a:r>
              <a:rPr lang="fr-FR" sz="3600" b="1" dirty="0">
                <a:latin typeface="Arial" panose="020B0604020202020204" pitchFamily="34" charset="0"/>
                <a:cs typeface="Arial" panose="020B0604020202020204" pitchFamily="34" charset="0"/>
              </a:rPr>
              <a:t> financier ventes et dons 2023</a:t>
            </a:r>
            <a:endParaRPr lang="fr-FR" sz="2000"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2" cstate="print"/>
          <a:stretch>
            <a:fillRect/>
          </a:stretch>
        </p:blipFill>
        <p:spPr>
          <a:xfrm>
            <a:off x="110224" y="112313"/>
            <a:ext cx="1919779" cy="1672524"/>
          </a:xfrm>
          <a:prstGeom prst="rect">
            <a:avLst/>
          </a:prstGeom>
        </p:spPr>
      </p:pic>
      <p:sp>
        <p:nvSpPr>
          <p:cNvPr id="7" name="Rectangle 6"/>
          <p:cNvSpPr/>
          <p:nvPr/>
        </p:nvSpPr>
        <p:spPr>
          <a:xfrm>
            <a:off x="6003634" y="2967335"/>
            <a:ext cx="184730" cy="923330"/>
          </a:xfrm>
          <a:prstGeom prst="rect">
            <a:avLst/>
          </a:prstGeom>
          <a:noFill/>
        </p:spPr>
        <p:txBody>
          <a:bodyPr wrap="none" lIns="91440" tIns="45720" rIns="91440" bIns="45720">
            <a:spAutoFit/>
          </a:bodyPr>
          <a:lstStyle/>
          <a:p>
            <a:pPr algn="ctr"/>
            <a:endParaRPr lang="fr-F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Rectangle 12"/>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Rectangle 14"/>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ctangle 15"/>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Rectangle 16"/>
          <p:cNvSpPr/>
          <p:nvPr/>
        </p:nvSpPr>
        <p:spPr>
          <a:xfrm>
            <a:off x="9255211" y="4145502"/>
            <a:ext cx="1076525" cy="9376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9" name="Tableau 18">
            <a:extLst>
              <a:ext uri="{FF2B5EF4-FFF2-40B4-BE49-F238E27FC236}">
                <a16:creationId xmlns:a16="http://schemas.microsoft.com/office/drawing/2014/main" id="{D76EA167-3653-9D31-F0D8-C06EE87F4E24}"/>
              </a:ext>
            </a:extLst>
          </p:cNvPr>
          <p:cNvGraphicFramePr>
            <a:graphicFrameLocks noGrp="1"/>
          </p:cNvGraphicFramePr>
          <p:nvPr>
            <p:extLst>
              <p:ext uri="{D42A27DB-BD31-4B8C-83A1-F6EECF244321}">
                <p14:modId xmlns:p14="http://schemas.microsoft.com/office/powerpoint/2010/main" val="3069869628"/>
              </p:ext>
            </p:extLst>
          </p:nvPr>
        </p:nvGraphicFramePr>
        <p:xfrm>
          <a:off x="865650" y="1792906"/>
          <a:ext cx="9936501" cy="3429117"/>
        </p:xfrm>
        <a:graphic>
          <a:graphicData uri="http://schemas.openxmlformats.org/drawingml/2006/table">
            <a:tbl>
              <a:tblPr/>
              <a:tblGrid>
                <a:gridCol w="4078415">
                  <a:extLst>
                    <a:ext uri="{9D8B030D-6E8A-4147-A177-3AD203B41FA5}">
                      <a16:colId xmlns:a16="http://schemas.microsoft.com/office/drawing/2014/main" val="2949010473"/>
                    </a:ext>
                  </a:extLst>
                </a:gridCol>
                <a:gridCol w="1394076">
                  <a:extLst>
                    <a:ext uri="{9D8B030D-6E8A-4147-A177-3AD203B41FA5}">
                      <a16:colId xmlns:a16="http://schemas.microsoft.com/office/drawing/2014/main" val="3867236759"/>
                    </a:ext>
                  </a:extLst>
                </a:gridCol>
                <a:gridCol w="1394076">
                  <a:extLst>
                    <a:ext uri="{9D8B030D-6E8A-4147-A177-3AD203B41FA5}">
                      <a16:colId xmlns:a16="http://schemas.microsoft.com/office/drawing/2014/main" val="1218103193"/>
                    </a:ext>
                  </a:extLst>
                </a:gridCol>
                <a:gridCol w="281782">
                  <a:extLst>
                    <a:ext uri="{9D8B030D-6E8A-4147-A177-3AD203B41FA5}">
                      <a16:colId xmlns:a16="http://schemas.microsoft.com/office/drawing/2014/main" val="1767021879"/>
                    </a:ext>
                  </a:extLst>
                </a:gridCol>
                <a:gridCol w="1394076">
                  <a:extLst>
                    <a:ext uri="{9D8B030D-6E8A-4147-A177-3AD203B41FA5}">
                      <a16:colId xmlns:a16="http://schemas.microsoft.com/office/drawing/2014/main" val="496393129"/>
                    </a:ext>
                  </a:extLst>
                </a:gridCol>
                <a:gridCol w="1394076">
                  <a:extLst>
                    <a:ext uri="{9D8B030D-6E8A-4147-A177-3AD203B41FA5}">
                      <a16:colId xmlns:a16="http://schemas.microsoft.com/office/drawing/2014/main" val="2095192532"/>
                    </a:ext>
                  </a:extLst>
                </a:gridCol>
              </a:tblGrid>
              <a:tr h="569325">
                <a:tc>
                  <a:txBody>
                    <a:bodyPr/>
                    <a:lstStyle/>
                    <a:p>
                      <a:pPr algn="l" fontAlgn="b"/>
                      <a:r>
                        <a:rPr lang="fr-FR" sz="2400" b="0" i="0" u="none" strike="noStrike" dirty="0">
                          <a:solidFill>
                            <a:srgbClr val="000000"/>
                          </a:solidFill>
                          <a:effectLst/>
                          <a:latin typeface="Calibri" panose="020F0502020204030204" pitchFamily="34" charset="0"/>
                        </a:rPr>
                        <a:t> </a:t>
                      </a: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b"/>
                      <a:r>
                        <a:rPr lang="fr-FR" sz="2200" b="0" i="0" u="none" strike="noStrike">
                          <a:solidFill>
                            <a:srgbClr val="000000"/>
                          </a:solidFill>
                          <a:effectLst/>
                          <a:latin typeface="Calibri" panose="020F0502020204030204" pitchFamily="34" charset="0"/>
                        </a:rPr>
                        <a:t> Budget </a:t>
                      </a:r>
                    </a:p>
                  </a:txBody>
                  <a:tcPr marL="104847" marR="104847" marT="52423" marB="5242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2400" b="0" i="0" u="none" strike="noStrike">
                          <a:solidFill>
                            <a:srgbClr val="000000"/>
                          </a:solidFill>
                          <a:effectLst/>
                          <a:latin typeface="Calibri" panose="020F0502020204030204" pitchFamily="34" charset="0"/>
                        </a:rPr>
                        <a:t> </a:t>
                      </a: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b"/>
                      <a:r>
                        <a:rPr lang="fr-FR" sz="2800" b="1" i="0" u="none" strike="noStrike" dirty="0">
                          <a:solidFill>
                            <a:srgbClr val="000000"/>
                          </a:solidFill>
                          <a:effectLst/>
                          <a:latin typeface="Calibri" panose="020F0502020204030204" pitchFamily="34" charset="0"/>
                        </a:rPr>
                        <a:t> Réalisé </a:t>
                      </a:r>
                    </a:p>
                  </a:txBody>
                  <a:tcPr marL="104847" marR="104847" marT="52423" marB="5242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13377767"/>
                  </a:ext>
                </a:extLst>
              </a:tr>
              <a:tr h="458380">
                <a:tc>
                  <a:txBody>
                    <a:bodyPr/>
                    <a:lstStyle/>
                    <a:p>
                      <a:pPr algn="ctr" rtl="0" fontAlgn="ctr"/>
                      <a:r>
                        <a:rPr lang="fr-FR" sz="2400" b="0" i="0" u="none" strike="noStrike" dirty="0">
                          <a:solidFill>
                            <a:srgbClr val="000000"/>
                          </a:solidFill>
                          <a:effectLst/>
                          <a:latin typeface="Calibri" panose="020F0502020204030204" pitchFamily="34" charset="0"/>
                        </a:rPr>
                        <a:t> </a:t>
                      </a:r>
                    </a:p>
                  </a:txBody>
                  <a:tcPr marL="14786" marR="14786" marT="14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2200" b="0" i="0" u="none" strike="noStrike">
                          <a:solidFill>
                            <a:srgbClr val="000000"/>
                          </a:solidFill>
                          <a:effectLst/>
                          <a:latin typeface="Calibri" panose="020F0502020204030204" pitchFamily="34" charset="0"/>
                        </a:rPr>
                        <a:t> crédit </a:t>
                      </a:r>
                    </a:p>
                  </a:txBody>
                  <a:tcPr marL="14786" marR="14786" marT="14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200" b="0" i="0" u="none" strike="noStrike">
                          <a:solidFill>
                            <a:srgbClr val="000000"/>
                          </a:solidFill>
                          <a:effectLst/>
                          <a:latin typeface="Calibri" panose="020F0502020204030204" pitchFamily="34" charset="0"/>
                        </a:rPr>
                        <a:t> débit </a:t>
                      </a:r>
                    </a:p>
                  </a:txBody>
                  <a:tcPr marL="14786" marR="14786" marT="147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2400" b="0" i="0" u="none" strike="noStrike">
                        <a:solidFill>
                          <a:srgbClr val="000000"/>
                        </a:solidFill>
                        <a:effectLst/>
                        <a:latin typeface="Calibri" panose="020F0502020204030204" pitchFamily="34" charset="0"/>
                      </a:endParaRP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2800" b="1" i="0" u="none" strike="noStrike">
                          <a:solidFill>
                            <a:srgbClr val="000000"/>
                          </a:solidFill>
                          <a:effectLst/>
                          <a:latin typeface="Calibri" panose="020F0502020204030204" pitchFamily="34" charset="0"/>
                        </a:rPr>
                        <a:t> crédit </a:t>
                      </a:r>
                    </a:p>
                  </a:txBody>
                  <a:tcPr marL="14786" marR="14786" marT="14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800" b="1" i="0" u="none" strike="noStrike">
                          <a:solidFill>
                            <a:srgbClr val="000000"/>
                          </a:solidFill>
                          <a:effectLst/>
                          <a:latin typeface="Calibri" panose="020F0502020204030204" pitchFamily="34" charset="0"/>
                        </a:rPr>
                        <a:t> débit </a:t>
                      </a:r>
                    </a:p>
                  </a:txBody>
                  <a:tcPr marL="14786" marR="14786" marT="147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105727"/>
                  </a:ext>
                </a:extLst>
              </a:tr>
              <a:tr h="458380">
                <a:tc>
                  <a:txBody>
                    <a:bodyPr/>
                    <a:lstStyle/>
                    <a:p>
                      <a:pPr algn="l" fontAlgn="b"/>
                      <a:r>
                        <a:rPr lang="fr-FR" sz="2400" b="1" i="0" u="none" strike="noStrike" dirty="0">
                          <a:solidFill>
                            <a:srgbClr val="000000"/>
                          </a:solidFill>
                          <a:effectLst/>
                          <a:latin typeface="Calibri" panose="020F0502020204030204" pitchFamily="34" charset="0"/>
                        </a:rPr>
                        <a:t> Vente des sarments et ceps </a:t>
                      </a: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200" b="0" i="0" u="none" strike="noStrike">
                          <a:solidFill>
                            <a:srgbClr val="000000"/>
                          </a:solidFill>
                          <a:effectLst/>
                          <a:latin typeface="Calibri" panose="020F0502020204030204" pitchFamily="34" charset="0"/>
                        </a:rPr>
                        <a:t>      6 200 € </a:t>
                      </a:r>
                    </a:p>
                  </a:txBody>
                  <a:tcPr marL="14786" marR="14786" marT="14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200" b="0" i="0" u="none" strike="noStrike">
                          <a:solidFill>
                            <a:srgbClr val="000000"/>
                          </a:solidFill>
                          <a:effectLst/>
                          <a:latin typeface="Calibri" panose="020F0502020204030204" pitchFamily="34" charset="0"/>
                        </a:rPr>
                        <a:t> </a:t>
                      </a:r>
                    </a:p>
                  </a:txBody>
                  <a:tcPr marL="14786" marR="14786" marT="147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400" b="0" i="0" u="none" strike="noStrike">
                          <a:solidFill>
                            <a:srgbClr val="000000"/>
                          </a:solidFill>
                          <a:effectLst/>
                          <a:latin typeface="Calibri" panose="020F0502020204030204" pitchFamily="34" charset="0"/>
                        </a:rPr>
                        <a:t> </a:t>
                      </a: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800" b="0" i="0" u="none" strike="noStrike">
                          <a:solidFill>
                            <a:srgbClr val="000000"/>
                          </a:solidFill>
                          <a:effectLst/>
                          <a:latin typeface="Calibri" panose="020F0502020204030204" pitchFamily="34" charset="0"/>
                        </a:rPr>
                        <a:t>  7 542 € </a:t>
                      </a:r>
                    </a:p>
                  </a:txBody>
                  <a:tcPr marL="14786" marR="14786" marT="14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800" b="0" i="0" u="none" strike="noStrike">
                          <a:solidFill>
                            <a:srgbClr val="000000"/>
                          </a:solidFill>
                          <a:effectLst/>
                          <a:latin typeface="Calibri" panose="020F0502020204030204" pitchFamily="34" charset="0"/>
                        </a:rPr>
                        <a:t> </a:t>
                      </a:r>
                    </a:p>
                  </a:txBody>
                  <a:tcPr marL="14786" marR="14786" marT="147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457188"/>
                  </a:ext>
                </a:extLst>
              </a:tr>
              <a:tr h="473167">
                <a:tc>
                  <a:txBody>
                    <a:bodyPr/>
                    <a:lstStyle/>
                    <a:p>
                      <a:pPr algn="l" fontAlgn="b"/>
                      <a:r>
                        <a:rPr lang="fr-FR" sz="2400" b="0" i="0" u="none" strike="noStrike" dirty="0">
                          <a:solidFill>
                            <a:srgbClr val="000000"/>
                          </a:solidFill>
                          <a:effectLst/>
                          <a:latin typeface="Calibri" panose="020F0502020204030204" pitchFamily="34" charset="0"/>
                        </a:rPr>
                        <a:t> </a:t>
                      </a:r>
                      <a:r>
                        <a:rPr lang="fr-FR" sz="2400" b="1" i="0" u="none" strike="noStrike" dirty="0">
                          <a:solidFill>
                            <a:srgbClr val="000000"/>
                          </a:solidFill>
                          <a:effectLst/>
                          <a:latin typeface="Calibri" panose="020F0502020204030204" pitchFamily="34" charset="0"/>
                        </a:rPr>
                        <a:t>Dons aux associations </a:t>
                      </a: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2200" b="0" i="0" u="none" strike="noStrike">
                          <a:solidFill>
                            <a:srgbClr val="000000"/>
                          </a:solidFill>
                          <a:effectLst/>
                          <a:latin typeface="Calibri" panose="020F0502020204030204" pitchFamily="34" charset="0"/>
                        </a:rPr>
                        <a:t> </a:t>
                      </a:r>
                    </a:p>
                  </a:txBody>
                  <a:tcPr marL="14786" marR="14786" marT="14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2200" b="0" i="0" u="none" strike="noStrike">
                          <a:solidFill>
                            <a:srgbClr val="000000"/>
                          </a:solidFill>
                          <a:effectLst/>
                          <a:latin typeface="Calibri" panose="020F0502020204030204" pitchFamily="34" charset="0"/>
                        </a:rPr>
                        <a:t>      6 200 € </a:t>
                      </a:r>
                    </a:p>
                  </a:txBody>
                  <a:tcPr marL="14786" marR="14786" marT="147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2400" b="0" i="0" u="none" strike="noStrike">
                          <a:solidFill>
                            <a:srgbClr val="000000"/>
                          </a:solidFill>
                          <a:effectLst/>
                          <a:latin typeface="Calibri" panose="020F0502020204030204" pitchFamily="34" charset="0"/>
                        </a:rPr>
                        <a:t> </a:t>
                      </a: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2800" b="0" i="0" u="none" strike="noStrike">
                          <a:solidFill>
                            <a:srgbClr val="000000"/>
                          </a:solidFill>
                          <a:effectLst/>
                          <a:latin typeface="Calibri" panose="020F0502020204030204" pitchFamily="34" charset="0"/>
                        </a:rPr>
                        <a:t> </a:t>
                      </a:r>
                    </a:p>
                  </a:txBody>
                  <a:tcPr marL="14786" marR="14786" marT="14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2800" b="0" i="0" u="none" strike="noStrike">
                          <a:solidFill>
                            <a:srgbClr val="000000"/>
                          </a:solidFill>
                          <a:effectLst/>
                          <a:latin typeface="Calibri" panose="020F0502020204030204" pitchFamily="34" charset="0"/>
                        </a:rPr>
                        <a:t>  7 542 € </a:t>
                      </a:r>
                    </a:p>
                  </a:txBody>
                  <a:tcPr marL="14786" marR="14786" marT="147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482669"/>
                  </a:ext>
                </a:extLst>
              </a:tr>
              <a:tr h="442160">
                <a:tc>
                  <a:txBody>
                    <a:bodyPr/>
                    <a:lstStyle/>
                    <a:p>
                      <a:pPr algn="l" fontAlgn="b"/>
                      <a:endParaRPr lang="fr-FR" sz="2400" b="0" i="0" u="none" strike="noStrike">
                        <a:solidFill>
                          <a:srgbClr val="000000"/>
                        </a:solidFill>
                        <a:effectLst/>
                        <a:latin typeface="Calibri" panose="020F0502020204030204" pitchFamily="34" charset="0"/>
                      </a:endParaRPr>
                    </a:p>
                  </a:txBody>
                  <a:tcPr marL="14786" marR="14786" marT="14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2200" b="0" i="0" u="none" strike="noStrike">
                        <a:solidFill>
                          <a:srgbClr val="000000"/>
                        </a:solidFill>
                        <a:effectLst/>
                        <a:latin typeface="Calibri" panose="020F0502020204030204" pitchFamily="34" charset="0"/>
                      </a:endParaRPr>
                    </a:p>
                  </a:txBody>
                  <a:tcPr marL="14786" marR="14786" marT="14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2200" b="0" i="0" u="none" strike="noStrike">
                        <a:solidFill>
                          <a:srgbClr val="000000"/>
                        </a:solidFill>
                        <a:effectLst/>
                        <a:latin typeface="Calibri" panose="020F0502020204030204" pitchFamily="34" charset="0"/>
                      </a:endParaRPr>
                    </a:p>
                  </a:txBody>
                  <a:tcPr marL="14786" marR="14786" marT="14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2400" b="0" i="0" u="none" strike="noStrike">
                        <a:solidFill>
                          <a:srgbClr val="000000"/>
                        </a:solidFill>
                        <a:effectLst/>
                        <a:latin typeface="Calibri" panose="020F0502020204030204" pitchFamily="34" charset="0"/>
                      </a:endParaRPr>
                    </a:p>
                  </a:txBody>
                  <a:tcPr marL="14786" marR="14786" marT="14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2800" b="0" i="0" u="none" strike="noStrike">
                        <a:solidFill>
                          <a:srgbClr val="000000"/>
                        </a:solidFill>
                        <a:effectLst/>
                        <a:latin typeface="Calibri" panose="020F0502020204030204" pitchFamily="34" charset="0"/>
                      </a:endParaRPr>
                    </a:p>
                  </a:txBody>
                  <a:tcPr marL="14786" marR="14786" marT="14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2800" b="0" i="0" u="none" strike="noStrike">
                        <a:solidFill>
                          <a:srgbClr val="000000"/>
                        </a:solidFill>
                        <a:effectLst/>
                        <a:latin typeface="Calibri" panose="020F0502020204030204" pitchFamily="34" charset="0"/>
                      </a:endParaRPr>
                    </a:p>
                  </a:txBody>
                  <a:tcPr marL="14786" marR="14786" marT="1478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482927"/>
                  </a:ext>
                </a:extLst>
              </a:tr>
              <a:tr h="458380">
                <a:tc>
                  <a:txBody>
                    <a:bodyPr/>
                    <a:lstStyle/>
                    <a:p>
                      <a:pPr algn="l" fontAlgn="ctr"/>
                      <a:r>
                        <a:rPr lang="fr-FR" sz="2400" b="1" i="0" u="none" strike="noStrike">
                          <a:solidFill>
                            <a:srgbClr val="000000"/>
                          </a:solidFill>
                          <a:effectLst/>
                          <a:latin typeface="Calibri" panose="020F0502020204030204" pitchFamily="34" charset="0"/>
                        </a:rPr>
                        <a:t> Total  </a:t>
                      </a:r>
                    </a:p>
                  </a:txBody>
                  <a:tcPr marL="14786" marR="14786" marT="14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2200" b="0" i="0" u="none" strike="noStrike">
                          <a:solidFill>
                            <a:srgbClr val="000000"/>
                          </a:solidFill>
                          <a:effectLst/>
                          <a:latin typeface="Calibri" panose="020F0502020204030204" pitchFamily="34" charset="0"/>
                        </a:rPr>
                        <a:t>      6 200 € </a:t>
                      </a:r>
                    </a:p>
                  </a:txBody>
                  <a:tcPr marL="14786" marR="14786" marT="14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200" b="0" i="0" u="none" strike="noStrike">
                          <a:solidFill>
                            <a:srgbClr val="000000"/>
                          </a:solidFill>
                          <a:effectLst/>
                          <a:latin typeface="Calibri" panose="020F0502020204030204" pitchFamily="34" charset="0"/>
                        </a:rPr>
                        <a:t>      6 200 € </a:t>
                      </a:r>
                    </a:p>
                  </a:txBody>
                  <a:tcPr marL="14786" marR="14786" marT="147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400" b="1" i="0" u="none" strike="noStrike">
                          <a:solidFill>
                            <a:srgbClr val="000000"/>
                          </a:solidFill>
                          <a:effectLst/>
                          <a:latin typeface="Calibri" panose="020F0502020204030204" pitchFamily="34" charset="0"/>
                        </a:rPr>
                        <a:t> </a:t>
                      </a: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2800" b="1" i="0" u="none" strike="noStrike">
                          <a:solidFill>
                            <a:srgbClr val="000000"/>
                          </a:solidFill>
                          <a:effectLst/>
                          <a:latin typeface="Calibri" panose="020F0502020204030204" pitchFamily="34" charset="0"/>
                        </a:rPr>
                        <a:t>  7 542 € </a:t>
                      </a:r>
                    </a:p>
                  </a:txBody>
                  <a:tcPr marL="14786" marR="14786" marT="1478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800" b="1" i="0" u="none" strike="noStrike">
                          <a:solidFill>
                            <a:srgbClr val="000000"/>
                          </a:solidFill>
                          <a:effectLst/>
                          <a:latin typeface="Calibri" panose="020F0502020204030204" pitchFamily="34" charset="0"/>
                        </a:rPr>
                        <a:t>  7 542 € </a:t>
                      </a:r>
                    </a:p>
                  </a:txBody>
                  <a:tcPr marL="14786" marR="14786" marT="1478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9009742"/>
                  </a:ext>
                </a:extLst>
              </a:tr>
              <a:tr h="569325">
                <a:tc>
                  <a:txBody>
                    <a:bodyPr/>
                    <a:lstStyle/>
                    <a:p>
                      <a:pPr algn="r" fontAlgn="ctr"/>
                      <a:r>
                        <a:rPr lang="fr-FR" sz="2400" b="1" i="0" u="none" strike="noStrike">
                          <a:solidFill>
                            <a:srgbClr val="000000"/>
                          </a:solidFill>
                          <a:effectLst/>
                          <a:latin typeface="Calibri" panose="020F0502020204030204" pitchFamily="34" charset="0"/>
                        </a:rPr>
                        <a:t> Résultat </a:t>
                      </a:r>
                    </a:p>
                  </a:txBody>
                  <a:tcPr marL="14786" marR="14786" marT="147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fr-FR" sz="2200" b="0" i="0" u="none" strike="noStrike">
                          <a:solidFill>
                            <a:srgbClr val="000000"/>
                          </a:solidFill>
                          <a:effectLst/>
                          <a:latin typeface="Calibri" panose="020F0502020204030204" pitchFamily="34" charset="0"/>
                        </a:rPr>
                        <a:t> 0€ </a:t>
                      </a:r>
                    </a:p>
                  </a:txBody>
                  <a:tcPr marL="104847" marR="104847" marT="52423" marB="5242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2400" b="0" i="0" u="none" strike="noStrike">
                          <a:solidFill>
                            <a:srgbClr val="000000"/>
                          </a:solidFill>
                          <a:effectLst/>
                          <a:latin typeface="Calibri" panose="020F0502020204030204" pitchFamily="34" charset="0"/>
                        </a:rPr>
                        <a:t> </a:t>
                      </a:r>
                    </a:p>
                  </a:txBody>
                  <a:tcPr marL="14786" marR="14786" marT="1478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fr-FR" sz="2800" b="1" i="0" u="none" strike="noStrike" dirty="0">
                          <a:solidFill>
                            <a:srgbClr val="000000"/>
                          </a:solidFill>
                          <a:effectLst/>
                          <a:latin typeface="Calibri" panose="020F0502020204030204" pitchFamily="34" charset="0"/>
                        </a:rPr>
                        <a:t> 0€ </a:t>
                      </a:r>
                    </a:p>
                  </a:txBody>
                  <a:tcPr marL="104847" marR="104847" marT="52423" marB="5242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509538614"/>
                  </a:ext>
                </a:extLst>
              </a:tr>
            </a:tbl>
          </a:graphicData>
        </a:graphic>
      </p:graphicFrame>
      <p:sp>
        <p:nvSpPr>
          <p:cNvPr id="3" name="ZoneTexte 2">
            <a:extLst>
              <a:ext uri="{FF2B5EF4-FFF2-40B4-BE49-F238E27FC236}">
                <a16:creationId xmlns:a16="http://schemas.microsoft.com/office/drawing/2014/main" id="{2B9CC58E-A086-721E-72E4-F4B2CBCEB001}"/>
              </a:ext>
            </a:extLst>
          </p:cNvPr>
          <p:cNvSpPr txBox="1"/>
          <p:nvPr/>
        </p:nvSpPr>
        <p:spPr>
          <a:xfrm>
            <a:off x="1860260" y="5779798"/>
            <a:ext cx="6978939" cy="369332"/>
          </a:xfrm>
          <a:prstGeom prst="rect">
            <a:avLst/>
          </a:prstGeom>
          <a:noFill/>
        </p:spPr>
        <p:txBody>
          <a:bodyPr wrap="square">
            <a:spAutoFit/>
          </a:bodyPr>
          <a:lstStyle/>
          <a:p>
            <a:r>
              <a:rPr lang="fr-FR" dirty="0"/>
              <a:t>A noter : 12 sacs (204€) étaient en stock à la date d’arrêt des comptes.</a:t>
            </a:r>
          </a:p>
        </p:txBody>
      </p:sp>
    </p:spTree>
    <p:extLst>
      <p:ext uri="{BB962C8B-B14F-4D97-AF65-F5344CB8AC3E}">
        <p14:creationId xmlns:p14="http://schemas.microsoft.com/office/powerpoint/2010/main" val="65662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895997" y="112313"/>
            <a:ext cx="8584734" cy="980824"/>
          </a:xfrm>
        </p:spPr>
        <p:txBody>
          <a:bodyPr>
            <a:normAutofit fontScale="90000"/>
          </a:bodyPr>
          <a:lstStyle/>
          <a:p>
            <a:pPr algn="ctr"/>
            <a:r>
              <a:rPr lang="fr-FR" sz="3600" b="1" dirty="0">
                <a:latin typeface="Arial" panose="020B0604020202020204" pitchFamily="34" charset="0"/>
                <a:cs typeface="Arial" panose="020B0604020202020204" pitchFamily="34" charset="0"/>
              </a:rPr>
              <a:t>3 – </a:t>
            </a:r>
            <a:r>
              <a:rPr lang="fr-FR" sz="4000" b="1" dirty="0">
                <a:latin typeface="Arial" panose="020B0604020202020204" pitchFamily="34" charset="0"/>
                <a:cs typeface="Arial" panose="020B0604020202020204" pitchFamily="34" charset="0"/>
              </a:rPr>
              <a:t>Bilan</a:t>
            </a:r>
            <a:r>
              <a:rPr lang="fr-FR" sz="3600" b="1" dirty="0">
                <a:latin typeface="Arial" panose="020B0604020202020204" pitchFamily="34" charset="0"/>
                <a:cs typeface="Arial" panose="020B0604020202020204" pitchFamily="34" charset="0"/>
              </a:rPr>
              <a:t> financier </a:t>
            </a:r>
            <a:br>
              <a:rPr lang="fr-FR" sz="3600" b="1" dirty="0">
                <a:latin typeface="Arial" panose="020B0604020202020204" pitchFamily="34" charset="0"/>
                <a:cs typeface="Arial" panose="020B0604020202020204" pitchFamily="34" charset="0"/>
              </a:rPr>
            </a:br>
            <a:r>
              <a:rPr lang="fr-FR" sz="3600" b="1" dirty="0">
                <a:latin typeface="Arial" panose="020B0604020202020204" pitchFamily="34" charset="0"/>
                <a:cs typeface="Arial" panose="020B0604020202020204" pitchFamily="34" charset="0"/>
              </a:rPr>
              <a:t>Fonctionnement et Investissements 2023</a:t>
            </a:r>
            <a:endParaRPr lang="fr-FR" sz="2000"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2" cstate="print"/>
          <a:stretch>
            <a:fillRect/>
          </a:stretch>
        </p:blipFill>
        <p:spPr>
          <a:xfrm>
            <a:off x="110224" y="112313"/>
            <a:ext cx="1919779" cy="1672524"/>
          </a:xfrm>
          <a:prstGeom prst="rect">
            <a:avLst/>
          </a:prstGeom>
        </p:spPr>
      </p:pic>
      <p:sp>
        <p:nvSpPr>
          <p:cNvPr id="7" name="Rectangle 6"/>
          <p:cNvSpPr/>
          <p:nvPr/>
        </p:nvSpPr>
        <p:spPr>
          <a:xfrm>
            <a:off x="6003634" y="2967335"/>
            <a:ext cx="184730" cy="923330"/>
          </a:xfrm>
          <a:prstGeom prst="rect">
            <a:avLst/>
          </a:prstGeom>
          <a:noFill/>
        </p:spPr>
        <p:txBody>
          <a:bodyPr wrap="none" lIns="91440" tIns="45720" rIns="91440" bIns="45720">
            <a:spAutoFit/>
          </a:bodyPr>
          <a:lstStyle/>
          <a:p>
            <a:pPr algn="ctr"/>
            <a:endParaRPr lang="fr-F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Rectangle 12"/>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Rectangle 14"/>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ctangle 15"/>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Rectangle 16"/>
          <p:cNvSpPr/>
          <p:nvPr/>
        </p:nvSpPr>
        <p:spPr>
          <a:xfrm>
            <a:off x="9255211" y="4145502"/>
            <a:ext cx="1076525" cy="9376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ZoneTexte 17"/>
          <p:cNvSpPr txBox="1"/>
          <p:nvPr/>
        </p:nvSpPr>
        <p:spPr>
          <a:xfrm>
            <a:off x="9825049" y="4847149"/>
            <a:ext cx="1838301" cy="1569660"/>
          </a:xfrm>
          <a:prstGeom prst="rect">
            <a:avLst/>
          </a:prstGeom>
          <a:solidFill>
            <a:srgbClr val="FFFF00"/>
          </a:solidFill>
        </p:spPr>
        <p:txBody>
          <a:bodyPr wrap="square" rtlCol="0">
            <a:spAutoFit/>
          </a:bodyPr>
          <a:lstStyle/>
          <a:p>
            <a:pPr algn="ctr"/>
            <a:r>
              <a:rPr lang="fr-FR" sz="3200" b="1" dirty="0"/>
              <a:t>VOTE</a:t>
            </a:r>
            <a:br>
              <a:rPr lang="fr-FR" sz="3200" b="1" dirty="0"/>
            </a:br>
            <a:r>
              <a:rPr lang="fr-FR" sz="3200" b="1" dirty="0"/>
              <a:t>du Bilan Financier</a:t>
            </a:r>
          </a:p>
        </p:txBody>
      </p:sp>
      <p:pic>
        <p:nvPicPr>
          <p:cNvPr id="2" name="Image 1">
            <a:extLst>
              <a:ext uri="{FF2B5EF4-FFF2-40B4-BE49-F238E27FC236}">
                <a16:creationId xmlns:a16="http://schemas.microsoft.com/office/drawing/2014/main" id="{23CFD362-30F5-DEDB-B177-5109F5934CEE}"/>
              </a:ext>
            </a:extLst>
          </p:cNvPr>
          <p:cNvPicPr>
            <a:picLocks noChangeAspect="1"/>
          </p:cNvPicPr>
          <p:nvPr/>
        </p:nvPicPr>
        <p:blipFill>
          <a:blip r:embed="rId3"/>
          <a:stretch>
            <a:fillRect/>
          </a:stretch>
        </p:blipFill>
        <p:spPr>
          <a:xfrm>
            <a:off x="2441871" y="1188671"/>
            <a:ext cx="6854529" cy="4202479"/>
          </a:xfrm>
          <a:prstGeom prst="rect">
            <a:avLst/>
          </a:prstGeom>
        </p:spPr>
      </p:pic>
      <p:pic>
        <p:nvPicPr>
          <p:cNvPr id="3" name="Image 2">
            <a:extLst>
              <a:ext uri="{FF2B5EF4-FFF2-40B4-BE49-F238E27FC236}">
                <a16:creationId xmlns:a16="http://schemas.microsoft.com/office/drawing/2014/main" id="{73E10774-332E-2852-D143-A608D82DE89C}"/>
              </a:ext>
            </a:extLst>
          </p:cNvPr>
          <p:cNvPicPr>
            <a:picLocks noChangeAspect="1"/>
          </p:cNvPicPr>
          <p:nvPr/>
        </p:nvPicPr>
        <p:blipFill>
          <a:blip r:embed="rId4"/>
          <a:stretch>
            <a:fillRect/>
          </a:stretch>
        </p:blipFill>
        <p:spPr>
          <a:xfrm>
            <a:off x="4695825" y="5497755"/>
            <a:ext cx="4600575" cy="962025"/>
          </a:xfrm>
          <a:prstGeom prst="rect">
            <a:avLst/>
          </a:prstGeom>
        </p:spPr>
      </p:pic>
      <p:sp>
        <p:nvSpPr>
          <p:cNvPr id="5" name="ZoneTexte 4">
            <a:extLst>
              <a:ext uri="{FF2B5EF4-FFF2-40B4-BE49-F238E27FC236}">
                <a16:creationId xmlns:a16="http://schemas.microsoft.com/office/drawing/2014/main" id="{B9960B02-9079-AB68-B301-2418548E5182}"/>
              </a:ext>
            </a:extLst>
          </p:cNvPr>
          <p:cNvSpPr txBox="1"/>
          <p:nvPr/>
        </p:nvSpPr>
        <p:spPr>
          <a:xfrm>
            <a:off x="0" y="5813449"/>
            <a:ext cx="4695825" cy="615553"/>
          </a:xfrm>
          <a:prstGeom prst="rect">
            <a:avLst/>
          </a:prstGeom>
          <a:noFill/>
        </p:spPr>
        <p:txBody>
          <a:bodyPr wrap="square">
            <a:spAutoFit/>
          </a:bodyPr>
          <a:lstStyle/>
          <a:p>
            <a:pPr algn="ctr"/>
            <a:r>
              <a:rPr lang="fr-FR" b="1" dirty="0"/>
              <a:t>Nota : l’exercice 2023 est clos au 31 août.</a:t>
            </a:r>
          </a:p>
          <a:p>
            <a:pPr algn="ctr"/>
            <a:r>
              <a:rPr lang="fr-FR" sz="1600" i="1" dirty="0"/>
              <a:t>Le solde des comptes considère les dons réalisés.</a:t>
            </a:r>
          </a:p>
        </p:txBody>
      </p:sp>
    </p:spTree>
    <p:extLst>
      <p:ext uri="{BB962C8B-B14F-4D97-AF65-F5344CB8AC3E}">
        <p14:creationId xmlns:p14="http://schemas.microsoft.com/office/powerpoint/2010/main" val="181263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D43EF9-0C27-D35F-6164-85F1AF332E9C}"/>
              </a:ext>
            </a:extLst>
          </p:cNvPr>
          <p:cNvSpPr>
            <a:spLocks noGrp="1"/>
          </p:cNvSpPr>
          <p:nvPr>
            <p:ph type="title"/>
          </p:nvPr>
        </p:nvSpPr>
        <p:spPr>
          <a:xfrm>
            <a:off x="838200" y="222513"/>
            <a:ext cx="10515600" cy="591220"/>
          </a:xfrm>
        </p:spPr>
        <p:txBody>
          <a:bodyPr>
            <a:normAutofit/>
          </a:bodyPr>
          <a:lstStyle/>
          <a:p>
            <a:pPr algn="ctr"/>
            <a:r>
              <a:rPr lang="fr-FR" sz="3200" b="1" dirty="0">
                <a:latin typeface="Arial" panose="020B0604020202020204" pitchFamily="34" charset="0"/>
                <a:cs typeface="Arial" panose="020B0604020202020204" pitchFamily="34" charset="0"/>
              </a:rPr>
              <a:t>4 - Mot du Président</a:t>
            </a:r>
          </a:p>
        </p:txBody>
      </p:sp>
      <p:pic>
        <p:nvPicPr>
          <p:cNvPr id="4" name="Image 3">
            <a:extLst>
              <a:ext uri="{FF2B5EF4-FFF2-40B4-BE49-F238E27FC236}">
                <a16:creationId xmlns:a16="http://schemas.microsoft.com/office/drawing/2014/main" id="{F0B700A3-399E-50C4-C919-21B5C6600BCE}"/>
              </a:ext>
            </a:extLst>
          </p:cNvPr>
          <p:cNvPicPr>
            <a:picLocks noChangeAspect="1"/>
          </p:cNvPicPr>
          <p:nvPr/>
        </p:nvPicPr>
        <p:blipFill>
          <a:blip r:embed="rId2" cstate="print"/>
          <a:stretch>
            <a:fillRect/>
          </a:stretch>
        </p:blipFill>
        <p:spPr>
          <a:xfrm>
            <a:off x="110224" y="61979"/>
            <a:ext cx="1919779" cy="1672524"/>
          </a:xfrm>
          <a:prstGeom prst="rect">
            <a:avLst/>
          </a:prstGeom>
        </p:spPr>
      </p:pic>
      <p:sp>
        <p:nvSpPr>
          <p:cNvPr id="3" name="Espace réservé du contenu 2">
            <a:extLst>
              <a:ext uri="{FF2B5EF4-FFF2-40B4-BE49-F238E27FC236}">
                <a16:creationId xmlns:a16="http://schemas.microsoft.com/office/drawing/2014/main" id="{FEBFB1E8-0155-410B-546F-7AFA2DAD9E68}"/>
              </a:ext>
            </a:extLst>
          </p:cNvPr>
          <p:cNvSpPr>
            <a:spLocks noGrp="1"/>
          </p:cNvSpPr>
          <p:nvPr>
            <p:ph idx="1"/>
          </p:nvPr>
        </p:nvSpPr>
        <p:spPr>
          <a:xfrm>
            <a:off x="453007" y="696285"/>
            <a:ext cx="11341914" cy="6543413"/>
          </a:xfrm>
        </p:spPr>
        <p:txBody>
          <a:bodyPr>
            <a:noAutofit/>
          </a:bodyPr>
          <a:lstStyle/>
          <a:p>
            <a:pPr marL="0" indent="0" algn="just">
              <a:lnSpc>
                <a:spcPct val="107000"/>
              </a:lnSpc>
              <a:spcBef>
                <a:spcPts val="600"/>
              </a:spcBef>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Avant de remercier l’équipe sortante, je ne peux qu’ évoquer deux personnes qui ont quitté 		l	le Bureau en cours d’année, Fred et Alain. J’ai beaucoup regretté leur départ et particulièrement 			l’appui d’Alain qui m’a manqué ces dernières semaines. Nous avons donc commencé l’année à 12 et 		la finissons à 10.</a:t>
            </a:r>
          </a:p>
          <a:p>
            <a:pPr marL="0" indent="0" algn="just">
              <a:lnSpc>
                <a:spcPct val="107000"/>
              </a:lnSpc>
              <a:spcBef>
                <a:spcPts val="600"/>
              </a:spcBef>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J’avais pris la fonction de Président l’an dernier, poussé par l’impérieuse nécessité de faire perdurer cette belle association, mais aussi… par mes amis du Bureau.</a:t>
            </a:r>
          </a:p>
          <a:p>
            <a:pPr marL="0" indent="0" algn="just">
              <a:lnSpc>
                <a:spcPct val="107000"/>
              </a:lnSpc>
              <a:spcBef>
                <a:spcPts val="600"/>
              </a:spcBef>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C’était avec fierté que j’avais accepté mais j’avais indiqué qu’il me serait impossible d’égaler l’implication de François et Emmanuel, ayant d’autres responsabilités associatives et sportives qui me prennent aussi beaucoup de temps.</a:t>
            </a:r>
          </a:p>
          <a:p>
            <a:pPr marL="0" indent="0" algn="just">
              <a:lnSpc>
                <a:spcPct val="107000"/>
              </a:lnSpc>
              <a:spcBef>
                <a:spcPts val="600"/>
              </a:spcBef>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Après un an, il s’est avéré que je ne pouvais pas assumer toutes ces fonctions sans trop entamer ma vie familiale.</a:t>
            </a:r>
          </a:p>
          <a:p>
            <a:pPr marL="0" indent="0" algn="just">
              <a:lnSpc>
                <a:spcPct val="107000"/>
              </a:lnSpc>
              <a:spcBef>
                <a:spcPts val="600"/>
              </a:spcBef>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Je ne me représente donc pas et d’autres personnes sont dans ce cas, toutes pour des raisons qui leur sont propres : François, Nancy, Jean Noël, Gérard et Claude.</a:t>
            </a:r>
          </a:p>
          <a:p>
            <a:pPr marL="0" indent="0" algn="just">
              <a:lnSpc>
                <a:spcPct val="107000"/>
              </a:lnSpc>
              <a:spcBef>
                <a:spcPts val="600"/>
              </a:spcBef>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Je ne vous cacherai pas que les 2 dernières années que nous avons passé au Bureau ont été difficiles. D’accord sur l’essentiel - les objectifs nobles et généreux de l’Association - nous nous sommes souvent perdus dans les exigences que nous nous imposions et leur application.</a:t>
            </a:r>
          </a:p>
          <a:p>
            <a:pPr marL="0" indent="0" algn="just">
              <a:lnSpc>
                <a:spcPct val="107000"/>
              </a:lnSpc>
              <a:spcBef>
                <a:spcPts val="600"/>
              </a:spcBef>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Aujourd’hui, Emmanuel a constitué une équipe de Bureau resserrée de 5 personnes. Son faible effectif favorisera l’efficacité dans les prises de décision. Un groupe de « Contributeurs » aidera au bon fonctionnement de l’Association. Ce groupe pourra être complété, autant que de besoin, par des adhérents volontaires.</a:t>
            </a:r>
          </a:p>
          <a:p>
            <a:pPr marL="0" indent="0" algn="just">
              <a:lnSpc>
                <a:spcPct val="107000"/>
              </a:lnSpc>
              <a:spcBef>
                <a:spcPts val="600"/>
              </a:spcBef>
              <a:buNone/>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Je remercie ici les personnes qui vont s’y impliquer, Emmanuel en premier lieu, et vous demande de voter en faveur de ce nouveau Bureau.</a:t>
            </a:r>
          </a:p>
          <a:p>
            <a:endParaRPr lang="fr-FR" sz="1800" dirty="0"/>
          </a:p>
        </p:txBody>
      </p:sp>
    </p:spTree>
    <p:extLst>
      <p:ext uri="{BB962C8B-B14F-4D97-AF65-F5344CB8AC3E}">
        <p14:creationId xmlns:p14="http://schemas.microsoft.com/office/powerpoint/2010/main" val="943542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4245" y="427655"/>
            <a:ext cx="7118445" cy="993960"/>
          </a:xfrm>
        </p:spPr>
        <p:txBody>
          <a:bodyPr>
            <a:normAutofit fontScale="90000"/>
          </a:bodyPr>
          <a:lstStyle/>
          <a:p>
            <a:pPr algn="ctr"/>
            <a:r>
              <a:rPr lang="fr-FR" sz="4000" b="1" dirty="0">
                <a:latin typeface="Arial" panose="020B0604020202020204" pitchFamily="34" charset="0"/>
                <a:cs typeface="Arial" panose="020B0604020202020204" pitchFamily="34" charset="0"/>
              </a:rPr>
              <a:t>5 - </a:t>
            </a:r>
            <a:r>
              <a:rPr lang="fr-FR" sz="4000" dirty="0">
                <a:latin typeface="Arial" panose="020B0604020202020204" pitchFamily="34" charset="0"/>
                <a:cs typeface="Arial" panose="020B0604020202020204" pitchFamily="34" charset="0"/>
              </a:rPr>
              <a:t> </a:t>
            </a:r>
            <a:r>
              <a:rPr lang="fr-FR" sz="4000" b="1" dirty="0">
                <a:latin typeface="Arial" panose="020B0604020202020204" pitchFamily="34" charset="0"/>
                <a:cs typeface="Arial" panose="020B0604020202020204" pitchFamily="34" charset="0"/>
              </a:rPr>
              <a:t>Renouvellement du bureau</a:t>
            </a:r>
            <a:br>
              <a:rPr lang="fr-FR" sz="4000" b="1" dirty="0">
                <a:latin typeface="Arial" panose="020B0604020202020204" pitchFamily="34" charset="0"/>
                <a:cs typeface="Arial" panose="020B0604020202020204" pitchFamily="34" charset="0"/>
              </a:rPr>
            </a:br>
            <a:r>
              <a:rPr lang="fr-FR" sz="3100" b="1" dirty="0">
                <a:latin typeface="Arial" panose="020B0604020202020204" pitchFamily="34" charset="0"/>
                <a:cs typeface="Arial" panose="020B0604020202020204" pitchFamily="34" charset="0"/>
              </a:rPr>
              <a:t>Merci à l’équipe sortante</a:t>
            </a:r>
            <a:endParaRPr lang="fr-FR" sz="4000" b="1" dirty="0">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3" cstate="print"/>
          <a:stretch>
            <a:fillRect/>
          </a:stretch>
        </p:blipFill>
        <p:spPr>
          <a:xfrm>
            <a:off x="56561" y="0"/>
            <a:ext cx="1712594" cy="1492023"/>
          </a:xfrm>
          <a:prstGeom prst="rect">
            <a:avLst/>
          </a:prstGeom>
        </p:spPr>
      </p:pic>
      <p:pic>
        <p:nvPicPr>
          <p:cNvPr id="4" name="Image 3">
            <a:extLst>
              <a:ext uri="{FF2B5EF4-FFF2-40B4-BE49-F238E27FC236}">
                <a16:creationId xmlns:a16="http://schemas.microsoft.com/office/drawing/2014/main" id="{0BE497ED-52E0-2AC7-40CE-7A855237B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71" t="11163" r="22924" b="19872"/>
          <a:stretch/>
        </p:blipFill>
        <p:spPr>
          <a:xfrm>
            <a:off x="9689315" y="4399623"/>
            <a:ext cx="2105606" cy="2173647"/>
          </a:xfrm>
          <a:prstGeom prst="rect">
            <a:avLst/>
          </a:prstGeom>
        </p:spPr>
      </p:pic>
      <p:pic>
        <p:nvPicPr>
          <p:cNvPr id="6" name="Image 5">
            <a:extLst>
              <a:ext uri="{FF2B5EF4-FFF2-40B4-BE49-F238E27FC236}">
                <a16:creationId xmlns:a16="http://schemas.microsoft.com/office/drawing/2014/main" id="{A1EC67EF-175A-8031-E1BC-C235B9DBB9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231" y="1632638"/>
            <a:ext cx="1349041" cy="1441516"/>
          </a:xfrm>
          <a:prstGeom prst="rect">
            <a:avLst/>
          </a:prstGeom>
        </p:spPr>
      </p:pic>
      <p:pic>
        <p:nvPicPr>
          <p:cNvPr id="12" name="Image 11">
            <a:extLst>
              <a:ext uri="{FF2B5EF4-FFF2-40B4-BE49-F238E27FC236}">
                <a16:creationId xmlns:a16="http://schemas.microsoft.com/office/drawing/2014/main" id="{E0F099B4-54A4-CC53-6A20-87E6A650B1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783454" y="1960400"/>
            <a:ext cx="2256432" cy="1269243"/>
          </a:xfrm>
          <a:prstGeom prst="rect">
            <a:avLst/>
          </a:prstGeom>
        </p:spPr>
      </p:pic>
      <p:pic>
        <p:nvPicPr>
          <p:cNvPr id="14" name="Image 13">
            <a:extLst>
              <a:ext uri="{FF2B5EF4-FFF2-40B4-BE49-F238E27FC236}">
                <a16:creationId xmlns:a16="http://schemas.microsoft.com/office/drawing/2014/main" id="{3CB77035-7C3D-550B-9E6E-7180BB62CF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380"/>
          <a:stretch/>
        </p:blipFill>
        <p:spPr>
          <a:xfrm rot="5400000">
            <a:off x="2902531" y="4808594"/>
            <a:ext cx="2257543" cy="1416953"/>
          </a:xfrm>
          <a:prstGeom prst="rect">
            <a:avLst/>
          </a:prstGeom>
        </p:spPr>
      </p:pic>
      <p:pic>
        <p:nvPicPr>
          <p:cNvPr id="16" name="Image 15">
            <a:extLst>
              <a:ext uri="{FF2B5EF4-FFF2-40B4-BE49-F238E27FC236}">
                <a16:creationId xmlns:a16="http://schemas.microsoft.com/office/drawing/2014/main" id="{CB442CE3-0B2B-F978-C721-8F19136E45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7619510" y="3213507"/>
            <a:ext cx="2379312" cy="1338363"/>
          </a:xfrm>
          <a:prstGeom prst="rect">
            <a:avLst/>
          </a:prstGeom>
        </p:spPr>
      </p:pic>
      <p:pic>
        <p:nvPicPr>
          <p:cNvPr id="26" name="Image 25">
            <a:extLst>
              <a:ext uri="{FF2B5EF4-FFF2-40B4-BE49-F238E27FC236}">
                <a16:creationId xmlns:a16="http://schemas.microsoft.com/office/drawing/2014/main" id="{68FD29D7-16D4-39A0-0D77-C4BFFA3C5B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4889" y="1871678"/>
            <a:ext cx="3112726" cy="2334545"/>
          </a:xfrm>
          <a:prstGeom prst="rect">
            <a:avLst/>
          </a:prstGeom>
        </p:spPr>
      </p:pic>
      <p:pic>
        <p:nvPicPr>
          <p:cNvPr id="5" name="Image 4">
            <a:extLst>
              <a:ext uri="{FF2B5EF4-FFF2-40B4-BE49-F238E27FC236}">
                <a16:creationId xmlns:a16="http://schemas.microsoft.com/office/drawing/2014/main" id="{2F5C626B-6A40-D511-19B2-B8BEAF99B40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13396" t="16703"/>
          <a:stretch/>
        </p:blipFill>
        <p:spPr>
          <a:xfrm>
            <a:off x="5989739" y="4252729"/>
            <a:ext cx="1865144" cy="2393113"/>
          </a:xfrm>
          <a:prstGeom prst="rect">
            <a:avLst/>
          </a:prstGeom>
        </p:spPr>
      </p:pic>
      <p:pic>
        <p:nvPicPr>
          <p:cNvPr id="9" name="Image 8">
            <a:extLst>
              <a:ext uri="{FF2B5EF4-FFF2-40B4-BE49-F238E27FC236}">
                <a16:creationId xmlns:a16="http://schemas.microsoft.com/office/drawing/2014/main" id="{85072D64-62E1-524B-AD10-890D5E035F2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 b="5164"/>
          <a:stretch/>
        </p:blipFill>
        <p:spPr>
          <a:xfrm rot="5400000" flipV="1">
            <a:off x="5822101" y="2047054"/>
            <a:ext cx="2379306" cy="1269244"/>
          </a:xfrm>
          <a:prstGeom prst="rect">
            <a:avLst/>
          </a:prstGeom>
        </p:spPr>
      </p:pic>
      <p:pic>
        <p:nvPicPr>
          <p:cNvPr id="3" name="Image 2">
            <a:extLst>
              <a:ext uri="{FF2B5EF4-FFF2-40B4-BE49-F238E27FC236}">
                <a16:creationId xmlns:a16="http://schemas.microsoft.com/office/drawing/2014/main" id="{77E8D77F-C990-DE76-34E9-CBE60B6269A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590" t="11067" r="49038" b="18227"/>
          <a:stretch/>
        </p:blipFill>
        <p:spPr>
          <a:xfrm rot="5400000">
            <a:off x="698148" y="4660665"/>
            <a:ext cx="1721352" cy="1712594"/>
          </a:xfrm>
          <a:prstGeom prst="rect">
            <a:avLst/>
          </a:prstGeom>
        </p:spPr>
      </p:pic>
    </p:spTree>
    <p:extLst>
      <p:ext uri="{BB962C8B-B14F-4D97-AF65-F5344CB8AC3E}">
        <p14:creationId xmlns:p14="http://schemas.microsoft.com/office/powerpoint/2010/main" val="3613026498"/>
      </p:ext>
    </p:extLst>
  </p:cSld>
  <p:clrMapOvr>
    <a:masterClrMapping/>
  </p:clrMapOvr>
  <mc:AlternateContent xmlns:mc="http://schemas.openxmlformats.org/markup-compatibility/2006" xmlns:p14="http://schemas.microsoft.com/office/powerpoint/2010/main">
    <mc:Choice Requires="p14">
      <p:transition spd="slow" p14:dur="2000" advTm="376"/>
    </mc:Choice>
    <mc:Fallback xmlns="">
      <p:transition spd="slow" advTm="37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6966" y="335536"/>
            <a:ext cx="7719823" cy="774297"/>
          </a:xfrm>
        </p:spPr>
        <p:txBody>
          <a:bodyPr>
            <a:normAutofit/>
          </a:bodyPr>
          <a:lstStyle/>
          <a:p>
            <a:r>
              <a:rPr lang="fr-FR" sz="4000" b="1" dirty="0">
                <a:latin typeface="Arial" panose="020B0604020202020204" pitchFamily="34" charset="0"/>
                <a:cs typeface="Arial" panose="020B0604020202020204" pitchFamily="34" charset="0"/>
              </a:rPr>
              <a:t>5 - </a:t>
            </a:r>
            <a:r>
              <a:rPr lang="fr-FR" sz="4000" dirty="0">
                <a:latin typeface="Arial" panose="020B0604020202020204" pitchFamily="34" charset="0"/>
                <a:cs typeface="Arial" panose="020B0604020202020204" pitchFamily="34" charset="0"/>
              </a:rPr>
              <a:t> </a:t>
            </a:r>
            <a:r>
              <a:rPr lang="fr-FR" sz="4000" b="1" dirty="0">
                <a:latin typeface="Arial" panose="020B0604020202020204" pitchFamily="34" charset="0"/>
                <a:cs typeface="Arial" panose="020B0604020202020204" pitchFamily="34" charset="0"/>
              </a:rPr>
              <a:t>Renouvellement du bureau</a:t>
            </a:r>
          </a:p>
        </p:txBody>
      </p:sp>
      <p:pic>
        <p:nvPicPr>
          <p:cNvPr id="7" name="Image 6"/>
          <p:cNvPicPr>
            <a:picLocks noChangeAspect="1"/>
          </p:cNvPicPr>
          <p:nvPr/>
        </p:nvPicPr>
        <p:blipFill>
          <a:blip r:embed="rId3" cstate="print"/>
          <a:stretch>
            <a:fillRect/>
          </a:stretch>
        </p:blipFill>
        <p:spPr>
          <a:xfrm>
            <a:off x="56561" y="0"/>
            <a:ext cx="1712594" cy="1492023"/>
          </a:xfrm>
          <a:prstGeom prst="rect">
            <a:avLst/>
          </a:prstGeom>
        </p:spPr>
      </p:pic>
      <p:sp>
        <p:nvSpPr>
          <p:cNvPr id="8" name="Espace réservé du contenu 3"/>
          <p:cNvSpPr>
            <a:spLocks noGrp="1"/>
          </p:cNvSpPr>
          <p:nvPr>
            <p:ph sz="half" idx="2"/>
          </p:nvPr>
        </p:nvSpPr>
        <p:spPr>
          <a:xfrm>
            <a:off x="136699" y="1377383"/>
            <a:ext cx="5959301" cy="5145080"/>
          </a:xfrm>
        </p:spPr>
        <p:txBody>
          <a:bodyPr>
            <a:normAutofit/>
          </a:bodyPr>
          <a:lstStyle/>
          <a:p>
            <a:pPr marL="0" indent="0">
              <a:buNone/>
            </a:pPr>
            <a:r>
              <a:rPr lang="fr-FR" sz="2600" u="sng" dirty="0"/>
              <a:t>Bureau 2023 démissionnaire </a:t>
            </a:r>
          </a:p>
          <a:p>
            <a:pPr lvl="1">
              <a:buFont typeface="Wingdings" panose="05000000000000000000" pitchFamily="2" charset="2"/>
              <a:buChar char="§"/>
            </a:pPr>
            <a:r>
              <a:rPr lang="fr-FR" sz="2000" dirty="0"/>
              <a:t>Président: Pierre Acquaviva</a:t>
            </a:r>
          </a:p>
          <a:p>
            <a:pPr lvl="1">
              <a:buFont typeface="Wingdings" panose="05000000000000000000" pitchFamily="2" charset="2"/>
              <a:buChar char="§"/>
            </a:pPr>
            <a:r>
              <a:rPr lang="fr-FR" sz="2000" dirty="0"/>
              <a:t>Vice Président: Nancy Frey – Claude </a:t>
            </a:r>
            <a:r>
              <a:rPr lang="fr-FR" sz="2000" dirty="0" err="1"/>
              <a:t>Leymarie</a:t>
            </a:r>
            <a:endParaRPr lang="fr-FR" sz="2000" dirty="0"/>
          </a:p>
          <a:p>
            <a:pPr lvl="1">
              <a:buFont typeface="Wingdings" panose="05000000000000000000" pitchFamily="2" charset="2"/>
              <a:buChar char="§"/>
            </a:pPr>
            <a:r>
              <a:rPr lang="fr-FR" sz="2000" dirty="0"/>
              <a:t>Trésorier: Bernard Bodin remplaçant de Alain Gaultier</a:t>
            </a:r>
          </a:p>
          <a:p>
            <a:pPr lvl="1">
              <a:buFont typeface="Wingdings" panose="05000000000000000000" pitchFamily="2" charset="2"/>
              <a:buChar char="§"/>
            </a:pPr>
            <a:r>
              <a:rPr lang="fr-FR" sz="2000" dirty="0"/>
              <a:t>Secrétaire: François Cayla</a:t>
            </a:r>
          </a:p>
          <a:p>
            <a:pPr lvl="1">
              <a:buFont typeface="Wingdings" panose="05000000000000000000" pitchFamily="2" charset="2"/>
              <a:buChar char="§"/>
            </a:pPr>
            <a:r>
              <a:rPr lang="fr-FR" sz="2000" dirty="0"/>
              <a:t>Secrétaire adjoint : Christian </a:t>
            </a:r>
            <a:r>
              <a:rPr lang="fr-FR" sz="2000" dirty="0" err="1"/>
              <a:t>Brisseau</a:t>
            </a:r>
            <a:endParaRPr lang="fr-FR" sz="2000" dirty="0"/>
          </a:p>
          <a:p>
            <a:pPr lvl="1">
              <a:buFont typeface="Wingdings" panose="05000000000000000000" pitchFamily="2" charset="2"/>
              <a:buChar char="§"/>
            </a:pPr>
            <a:r>
              <a:rPr lang="fr-FR" sz="2000" dirty="0"/>
              <a:t>Production fagotage: Emmanuel </a:t>
            </a:r>
            <a:r>
              <a:rPr lang="fr-FR" sz="2000" dirty="0" err="1"/>
              <a:t>Reumaux</a:t>
            </a:r>
            <a:r>
              <a:rPr lang="fr-FR" sz="2000" dirty="0"/>
              <a:t> assisté de Frédéric Chabrol et Philippe </a:t>
            </a:r>
            <a:r>
              <a:rPr lang="fr-FR" sz="2000" dirty="0" err="1"/>
              <a:t>Delbos</a:t>
            </a:r>
            <a:r>
              <a:rPr lang="fr-FR" sz="2000" dirty="0"/>
              <a:t> </a:t>
            </a:r>
          </a:p>
          <a:p>
            <a:pPr lvl="1">
              <a:buFont typeface="Wingdings" panose="05000000000000000000" pitchFamily="2" charset="2"/>
              <a:buChar char="§"/>
            </a:pPr>
            <a:r>
              <a:rPr lang="fr-FR" sz="2000" dirty="0"/>
              <a:t>Ventes : Emmanuel Reumaux, Frédéric Chabrol et Philippe Delbos </a:t>
            </a:r>
          </a:p>
          <a:p>
            <a:pPr lvl="1">
              <a:buFont typeface="Wingdings" panose="05000000000000000000" pitchFamily="2" charset="2"/>
              <a:buChar char="§"/>
            </a:pPr>
            <a:r>
              <a:rPr lang="fr-FR" sz="2000" dirty="0"/>
              <a:t>Site internet: Gérard Le </a:t>
            </a:r>
            <a:r>
              <a:rPr lang="fr-FR" sz="2000" dirty="0" err="1"/>
              <a:t>Paih</a:t>
            </a:r>
            <a:endParaRPr lang="fr-FR" sz="2000" dirty="0"/>
          </a:p>
          <a:p>
            <a:pPr lvl="1">
              <a:buFont typeface="Wingdings" panose="05000000000000000000" pitchFamily="2" charset="2"/>
              <a:buChar char="§"/>
            </a:pPr>
            <a:r>
              <a:rPr lang="fr-FR" sz="2000" dirty="0"/>
              <a:t>Communications média: Jean- Noël Frayssinet</a:t>
            </a:r>
          </a:p>
          <a:p>
            <a:pPr lvl="1">
              <a:buFont typeface="Wingdings" panose="05000000000000000000" pitchFamily="2" charset="2"/>
              <a:buChar char="§"/>
            </a:pPr>
            <a:r>
              <a:rPr lang="fr-FR" sz="2000" dirty="0"/>
              <a:t>Outils et Moyens:  Tous les adhérents – fichier tenu à jour par Patrice </a:t>
            </a:r>
            <a:r>
              <a:rPr lang="fr-FR" sz="2000" dirty="0" err="1"/>
              <a:t>Liénard</a:t>
            </a:r>
            <a:r>
              <a:rPr lang="fr-FR" sz="2000" dirty="0"/>
              <a:t>.</a:t>
            </a:r>
          </a:p>
          <a:p>
            <a:pPr marL="0" indent="0">
              <a:buNone/>
            </a:pPr>
            <a:endParaRPr lang="fr-FR" sz="2000" dirty="0"/>
          </a:p>
        </p:txBody>
      </p:sp>
      <p:sp>
        <p:nvSpPr>
          <p:cNvPr id="10" name="ZoneTexte 9"/>
          <p:cNvSpPr txBox="1"/>
          <p:nvPr/>
        </p:nvSpPr>
        <p:spPr>
          <a:xfrm>
            <a:off x="6673811" y="883186"/>
            <a:ext cx="5358062" cy="584775"/>
          </a:xfrm>
          <a:prstGeom prst="rect">
            <a:avLst/>
          </a:prstGeom>
          <a:solidFill>
            <a:srgbClr val="FFFF00"/>
          </a:solidFill>
        </p:spPr>
        <p:txBody>
          <a:bodyPr wrap="square" rtlCol="0">
            <a:spAutoFit/>
          </a:bodyPr>
          <a:lstStyle/>
          <a:p>
            <a:r>
              <a:rPr lang="fr-FR" sz="3200" b="1" dirty="0"/>
              <a:t>VOTE pour le nouveau Bureau</a:t>
            </a:r>
          </a:p>
        </p:txBody>
      </p:sp>
      <p:sp>
        <p:nvSpPr>
          <p:cNvPr id="5" name="Espace réservé du contenu 3">
            <a:extLst>
              <a:ext uri="{FF2B5EF4-FFF2-40B4-BE49-F238E27FC236}">
                <a16:creationId xmlns:a16="http://schemas.microsoft.com/office/drawing/2014/main" id="{AB6171BA-6739-7F69-1C2C-2945151EB1F3}"/>
              </a:ext>
            </a:extLst>
          </p:cNvPr>
          <p:cNvSpPr txBox="1">
            <a:spLocks/>
          </p:cNvSpPr>
          <p:nvPr/>
        </p:nvSpPr>
        <p:spPr>
          <a:xfrm>
            <a:off x="6125590" y="1411814"/>
            <a:ext cx="6024465" cy="514420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u="sng" dirty="0"/>
              <a:t>Proposition  Bureau 2024  </a:t>
            </a:r>
          </a:p>
          <a:p>
            <a:pPr lvl="1">
              <a:buFont typeface="Wingdings" panose="05000000000000000000" pitchFamily="2" charset="2"/>
              <a:buChar char="§"/>
            </a:pPr>
            <a:r>
              <a:rPr lang="fr-FR" sz="2200" dirty="0"/>
              <a:t>Président : Emmanuel </a:t>
            </a:r>
            <a:r>
              <a:rPr lang="fr-FR" sz="2200" dirty="0" err="1"/>
              <a:t>Reumaux</a:t>
            </a:r>
            <a:endParaRPr lang="fr-FR" sz="2200" dirty="0"/>
          </a:p>
          <a:p>
            <a:pPr lvl="1">
              <a:buFont typeface="Wingdings" panose="05000000000000000000" pitchFamily="2" charset="2"/>
              <a:buChar char="§"/>
            </a:pPr>
            <a:r>
              <a:rPr lang="fr-FR" sz="2200" dirty="0"/>
              <a:t>Trésorier : Bernard Bodin</a:t>
            </a:r>
          </a:p>
          <a:p>
            <a:pPr lvl="1">
              <a:buFont typeface="Wingdings" panose="05000000000000000000" pitchFamily="2" charset="2"/>
              <a:buChar char="§"/>
            </a:pPr>
            <a:r>
              <a:rPr lang="fr-FR" sz="2200" dirty="0"/>
              <a:t>Secrétaire : Valérie Guerche</a:t>
            </a:r>
          </a:p>
          <a:p>
            <a:pPr lvl="1">
              <a:buFont typeface="Wingdings" panose="05000000000000000000" pitchFamily="2" charset="2"/>
              <a:buChar char="§"/>
            </a:pPr>
            <a:r>
              <a:rPr lang="fr-FR" sz="2200" dirty="0"/>
              <a:t>Secrétaire adjoint : Christian </a:t>
            </a:r>
            <a:r>
              <a:rPr lang="fr-FR" sz="2200" dirty="0" err="1"/>
              <a:t>Brisseau</a:t>
            </a:r>
            <a:endParaRPr lang="fr-FR" sz="2200" i="1" dirty="0"/>
          </a:p>
          <a:p>
            <a:pPr lvl="1">
              <a:buFont typeface="Wingdings" panose="05000000000000000000" pitchFamily="2" charset="2"/>
              <a:buChar char="§"/>
            </a:pPr>
            <a:r>
              <a:rPr lang="fr-FR" sz="2200" dirty="0"/>
              <a:t>Production fagotage : Emmanuel </a:t>
            </a:r>
            <a:r>
              <a:rPr lang="fr-FR" sz="2200" dirty="0" err="1"/>
              <a:t>Reumaux</a:t>
            </a:r>
            <a:r>
              <a:rPr lang="fr-FR" sz="2200" dirty="0"/>
              <a:t> assisté de Philippe </a:t>
            </a:r>
            <a:r>
              <a:rPr lang="fr-FR" sz="2200" dirty="0" err="1"/>
              <a:t>Delbos</a:t>
            </a:r>
            <a:endParaRPr lang="fr-FR" sz="2200" dirty="0"/>
          </a:p>
          <a:p>
            <a:pPr lvl="1">
              <a:buFont typeface="Wingdings" panose="05000000000000000000" pitchFamily="2" charset="2"/>
              <a:buChar char="§"/>
            </a:pPr>
            <a:r>
              <a:rPr lang="fr-FR" sz="2200" dirty="0"/>
              <a:t>Responsable des ventes : Emmanuel </a:t>
            </a:r>
            <a:r>
              <a:rPr lang="fr-FR" sz="2200" dirty="0" err="1"/>
              <a:t>Reumaux</a:t>
            </a:r>
            <a:endParaRPr lang="fr-FR" sz="2200" dirty="0"/>
          </a:p>
          <a:p>
            <a:pPr lvl="1">
              <a:buFont typeface="Wingdings" panose="05000000000000000000" pitchFamily="2" charset="2"/>
              <a:buChar char="§"/>
            </a:pPr>
            <a:r>
              <a:rPr lang="fr-FR" sz="2200" dirty="0"/>
              <a:t>Responsable du Drive : Philippe </a:t>
            </a:r>
            <a:r>
              <a:rPr lang="fr-FR" sz="2200" dirty="0" err="1"/>
              <a:t>Delbos</a:t>
            </a:r>
            <a:endParaRPr lang="fr-FR" sz="2200" dirty="0"/>
          </a:p>
          <a:p>
            <a:pPr lvl="1">
              <a:buFont typeface="Arial" panose="020B0604020202020204" pitchFamily="34" charset="0"/>
              <a:buNone/>
            </a:pPr>
            <a:r>
              <a:rPr lang="fr-FR" sz="2000" b="1" dirty="0"/>
              <a:t>Le nouveau bureau prend ses fonctions après son élection en AG</a:t>
            </a:r>
          </a:p>
          <a:p>
            <a:pPr lvl="1">
              <a:buFont typeface="Arial" panose="020B0604020202020204" pitchFamily="34" charset="0"/>
              <a:buNone/>
            </a:pPr>
            <a:endParaRPr lang="fr-FR" sz="1000" b="1" dirty="0"/>
          </a:p>
          <a:p>
            <a:pPr>
              <a:buFont typeface="Arial" panose="020B0604020202020204" pitchFamily="34" charset="0"/>
              <a:buNone/>
            </a:pPr>
            <a:r>
              <a:rPr lang="fr-FR" sz="2400" u="sng" dirty="0"/>
              <a:t>Autres contributeurs</a:t>
            </a:r>
          </a:p>
          <a:p>
            <a:pPr lvl="1">
              <a:buFont typeface="Wingdings" panose="05000000000000000000" pitchFamily="2" charset="2"/>
              <a:buChar char="§"/>
            </a:pPr>
            <a:r>
              <a:rPr lang="fr-FR" sz="2200" dirty="0"/>
              <a:t>Organisation Fagotage : Claude Leymarie</a:t>
            </a:r>
          </a:p>
          <a:p>
            <a:pPr lvl="1">
              <a:buFont typeface="Wingdings" panose="05000000000000000000" pitchFamily="2" charset="2"/>
              <a:buChar char="§"/>
            </a:pPr>
            <a:r>
              <a:rPr lang="fr-FR" sz="2200" dirty="0"/>
              <a:t>Ventes : Armand Coassin et Pierre Acquaviva</a:t>
            </a:r>
          </a:p>
          <a:p>
            <a:pPr lvl="1">
              <a:buFont typeface="Wingdings" panose="05000000000000000000" pitchFamily="2" charset="2"/>
              <a:buChar char="§"/>
            </a:pPr>
            <a:r>
              <a:rPr lang="fr-FR" sz="2200" dirty="0"/>
              <a:t>Site internet : Gérard Le </a:t>
            </a:r>
            <a:r>
              <a:rPr lang="fr-FR" sz="2200" dirty="0" err="1"/>
              <a:t>Paih</a:t>
            </a:r>
            <a:r>
              <a:rPr lang="fr-FR" sz="2200" dirty="0"/>
              <a:t>, Philippe </a:t>
            </a:r>
            <a:r>
              <a:rPr lang="fr-FR" sz="2200" dirty="0" err="1"/>
              <a:t>Delbos</a:t>
            </a:r>
            <a:endParaRPr lang="fr-FR" sz="2200" dirty="0"/>
          </a:p>
          <a:p>
            <a:pPr lvl="1">
              <a:buFont typeface="Wingdings" panose="05000000000000000000" pitchFamily="2" charset="2"/>
              <a:buChar char="§"/>
            </a:pPr>
            <a:r>
              <a:rPr lang="fr-FR" sz="2200" dirty="0"/>
              <a:t>Communications média : Jean- Noël Frayssinet</a:t>
            </a:r>
          </a:p>
          <a:p>
            <a:pPr lvl="1">
              <a:buFont typeface="Wingdings" panose="05000000000000000000" pitchFamily="2" charset="2"/>
              <a:buChar char="§"/>
            </a:pPr>
            <a:r>
              <a:rPr lang="fr-FR" sz="2200" dirty="0"/>
              <a:t>Maintenance du matériel : Christian </a:t>
            </a:r>
            <a:r>
              <a:rPr lang="fr-FR" sz="2200" dirty="0" err="1"/>
              <a:t>Brisseau</a:t>
            </a:r>
            <a:r>
              <a:rPr lang="fr-FR" sz="2200" dirty="0"/>
              <a:t>, Patrice </a:t>
            </a:r>
            <a:r>
              <a:rPr lang="fr-FR" sz="2200" dirty="0" err="1"/>
              <a:t>Liénard</a:t>
            </a:r>
            <a:endParaRPr lang="fr-FR" sz="2200" dirty="0">
              <a:solidFill>
                <a:srgbClr val="FF0000"/>
              </a:solidFill>
            </a:endParaRPr>
          </a:p>
        </p:txBody>
      </p:sp>
    </p:spTree>
    <p:extLst>
      <p:ext uri="{BB962C8B-B14F-4D97-AF65-F5344CB8AC3E}">
        <p14:creationId xmlns:p14="http://schemas.microsoft.com/office/powerpoint/2010/main" val="262991090"/>
      </p:ext>
    </p:extLst>
  </p:cSld>
  <p:clrMapOvr>
    <a:masterClrMapping/>
  </p:clrMapOvr>
  <mc:AlternateContent xmlns:mc="http://schemas.openxmlformats.org/markup-compatibility/2006" xmlns:p14="http://schemas.microsoft.com/office/powerpoint/2010/main">
    <mc:Choice Requires="p14">
      <p:transition spd="slow" p14:dur="2000" advTm="376"/>
    </mc:Choice>
    <mc:Fallback xmlns="">
      <p:transition spd="slow" advTm="37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9579" y="504967"/>
            <a:ext cx="7118445" cy="559558"/>
          </a:xfrm>
        </p:spPr>
        <p:txBody>
          <a:bodyPr>
            <a:normAutofit fontScale="90000"/>
          </a:bodyPr>
          <a:lstStyle/>
          <a:p>
            <a:r>
              <a:rPr lang="fr-FR" sz="3600" dirty="0">
                <a:latin typeface="Arial" panose="020B0604020202020204" pitchFamily="34" charset="0"/>
                <a:cs typeface="Arial" panose="020B0604020202020204" pitchFamily="34" charset="0"/>
              </a:rPr>
              <a:t>		</a:t>
            </a:r>
            <a:br>
              <a:rPr lang="fr-FR" sz="3600" dirty="0">
                <a:latin typeface="Arial" panose="020B0604020202020204" pitchFamily="34" charset="0"/>
                <a:cs typeface="Arial" panose="020B0604020202020204" pitchFamily="34" charset="0"/>
              </a:rPr>
            </a:br>
            <a:r>
              <a:rPr lang="fr-FR" sz="4000" b="1" dirty="0">
                <a:latin typeface="Arial" panose="020B0604020202020204" pitchFamily="34" charset="0"/>
                <a:cs typeface="Arial" panose="020B0604020202020204" pitchFamily="34" charset="0"/>
              </a:rPr>
              <a:t>5 - </a:t>
            </a:r>
            <a:r>
              <a:rPr lang="fr-FR" sz="4000" dirty="0">
                <a:latin typeface="Arial" panose="020B0604020202020204" pitchFamily="34" charset="0"/>
                <a:cs typeface="Arial" panose="020B0604020202020204" pitchFamily="34" charset="0"/>
              </a:rPr>
              <a:t> </a:t>
            </a:r>
            <a:r>
              <a:rPr lang="fr-FR" sz="4000" b="1" dirty="0">
                <a:latin typeface="Arial" panose="020B0604020202020204" pitchFamily="34" charset="0"/>
                <a:cs typeface="Arial" panose="020B0604020202020204" pitchFamily="34" charset="0"/>
              </a:rPr>
              <a:t>Renouvellement du bureau</a:t>
            </a:r>
          </a:p>
        </p:txBody>
      </p:sp>
      <p:pic>
        <p:nvPicPr>
          <p:cNvPr id="7" name="Image 6"/>
          <p:cNvPicPr>
            <a:picLocks noChangeAspect="1"/>
          </p:cNvPicPr>
          <p:nvPr/>
        </p:nvPicPr>
        <p:blipFill>
          <a:blip r:embed="rId3" cstate="print"/>
          <a:stretch>
            <a:fillRect/>
          </a:stretch>
        </p:blipFill>
        <p:spPr>
          <a:xfrm>
            <a:off x="56561" y="0"/>
            <a:ext cx="1712594" cy="1492023"/>
          </a:xfrm>
          <a:prstGeom prst="rect">
            <a:avLst/>
          </a:prstGeom>
        </p:spPr>
      </p:pic>
      <p:pic>
        <p:nvPicPr>
          <p:cNvPr id="6" name="Image 5">
            <a:extLst>
              <a:ext uri="{FF2B5EF4-FFF2-40B4-BE49-F238E27FC236}">
                <a16:creationId xmlns:a16="http://schemas.microsoft.com/office/drawing/2014/main" id="{A1EC67EF-175A-8031-E1BC-C235B9DBB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952" y="1485777"/>
            <a:ext cx="1818563" cy="1943223"/>
          </a:xfrm>
          <a:prstGeom prst="rect">
            <a:avLst/>
          </a:prstGeom>
        </p:spPr>
      </p:pic>
      <p:pic>
        <p:nvPicPr>
          <p:cNvPr id="20" name="Image 19">
            <a:extLst>
              <a:ext uri="{FF2B5EF4-FFF2-40B4-BE49-F238E27FC236}">
                <a16:creationId xmlns:a16="http://schemas.microsoft.com/office/drawing/2014/main" id="{000CD0BC-F8C7-B16D-63E2-18F1633C71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90" t="11067" r="49038" b="18227"/>
          <a:stretch/>
        </p:blipFill>
        <p:spPr>
          <a:xfrm rot="5400000">
            <a:off x="1628903" y="4744415"/>
            <a:ext cx="1721352" cy="1712594"/>
          </a:xfrm>
          <a:prstGeom prst="rect">
            <a:avLst/>
          </a:prstGeom>
        </p:spPr>
      </p:pic>
      <p:pic>
        <p:nvPicPr>
          <p:cNvPr id="22" name="Image 21">
            <a:extLst>
              <a:ext uri="{FF2B5EF4-FFF2-40B4-BE49-F238E27FC236}">
                <a16:creationId xmlns:a16="http://schemas.microsoft.com/office/drawing/2014/main" id="{E96A057B-6342-D4C0-741D-3E214B32E7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124" t="8681" r="39326" b="24246"/>
          <a:stretch/>
        </p:blipFill>
        <p:spPr>
          <a:xfrm>
            <a:off x="7634043" y="1485777"/>
            <a:ext cx="1686739" cy="1943223"/>
          </a:xfrm>
          <a:prstGeom prst="rect">
            <a:avLst/>
          </a:prstGeom>
        </p:spPr>
      </p:pic>
      <p:pic>
        <p:nvPicPr>
          <p:cNvPr id="5" name="Image 4">
            <a:extLst>
              <a:ext uri="{FF2B5EF4-FFF2-40B4-BE49-F238E27FC236}">
                <a16:creationId xmlns:a16="http://schemas.microsoft.com/office/drawing/2014/main" id="{2F5C626B-6A40-D511-19B2-B8BEAF99B4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872" t="21211" r="26355" b="44074"/>
          <a:stretch/>
        </p:blipFill>
        <p:spPr>
          <a:xfrm>
            <a:off x="4912880" y="3397254"/>
            <a:ext cx="1907798" cy="2065587"/>
          </a:xfrm>
          <a:prstGeom prst="rect">
            <a:avLst/>
          </a:prstGeom>
        </p:spPr>
      </p:pic>
      <p:pic>
        <p:nvPicPr>
          <p:cNvPr id="8" name="Image 7">
            <a:extLst>
              <a:ext uri="{FF2B5EF4-FFF2-40B4-BE49-F238E27FC236}">
                <a16:creationId xmlns:a16="http://schemas.microsoft.com/office/drawing/2014/main" id="{09AE49C0-EAB1-EBCF-5083-DF7F1FE2E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170" t="19936" r="47130" b="58308"/>
          <a:stretch/>
        </p:blipFill>
        <p:spPr>
          <a:xfrm>
            <a:off x="8445550" y="4628154"/>
            <a:ext cx="1426871" cy="1833234"/>
          </a:xfrm>
          <a:prstGeom prst="rect">
            <a:avLst/>
          </a:prstGeom>
        </p:spPr>
      </p:pic>
      <p:sp>
        <p:nvSpPr>
          <p:cNvPr id="3" name="ZoneTexte 2">
            <a:extLst>
              <a:ext uri="{FF2B5EF4-FFF2-40B4-BE49-F238E27FC236}">
                <a16:creationId xmlns:a16="http://schemas.microsoft.com/office/drawing/2014/main" id="{A7ED9C60-A531-E0E7-B840-AFA6D3C9F179}"/>
              </a:ext>
            </a:extLst>
          </p:cNvPr>
          <p:cNvSpPr txBox="1"/>
          <p:nvPr/>
        </p:nvSpPr>
        <p:spPr>
          <a:xfrm>
            <a:off x="3658578" y="5761729"/>
            <a:ext cx="4416402" cy="523220"/>
          </a:xfrm>
          <a:prstGeom prst="rect">
            <a:avLst/>
          </a:prstGeom>
          <a:noFill/>
        </p:spPr>
        <p:txBody>
          <a:bodyPr wrap="none" rtlCol="0">
            <a:spAutoFit/>
          </a:bodyPr>
          <a:lstStyle/>
          <a:p>
            <a:r>
              <a:rPr lang="fr-FR" sz="2800" b="1" dirty="0"/>
              <a:t>Merci à l’équipe </a:t>
            </a:r>
            <a:r>
              <a:rPr lang="fr-FR" sz="2800" b="1" dirty="0" err="1"/>
              <a:t>Entrantante</a:t>
            </a:r>
            <a:endParaRPr lang="fr-FR" sz="2800" b="1" dirty="0"/>
          </a:p>
        </p:txBody>
      </p:sp>
    </p:spTree>
    <p:extLst>
      <p:ext uri="{BB962C8B-B14F-4D97-AF65-F5344CB8AC3E}">
        <p14:creationId xmlns:p14="http://schemas.microsoft.com/office/powerpoint/2010/main" val="4056160859"/>
      </p:ext>
    </p:extLst>
  </p:cSld>
  <p:clrMapOvr>
    <a:masterClrMapping/>
  </p:clrMapOvr>
  <mc:AlternateContent xmlns:mc="http://schemas.openxmlformats.org/markup-compatibility/2006" xmlns:p14="http://schemas.microsoft.com/office/powerpoint/2010/main">
    <mc:Choice Requires="p14">
      <p:transition spd="slow" p14:dur="2000" advTm="376"/>
    </mc:Choice>
    <mc:Fallback xmlns="">
      <p:transition spd="slow" advTm="37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526194" y="1770551"/>
            <a:ext cx="4237653" cy="1658449"/>
          </a:xfrm>
          <a:solidFill>
            <a:schemeClr val="tx2">
              <a:lumMod val="20000"/>
              <a:lumOff val="80000"/>
            </a:schemeClr>
          </a:solidFill>
        </p:spPr>
        <p:txBody>
          <a:bodyPr>
            <a:normAutofit lnSpcReduction="10000"/>
          </a:bodyPr>
          <a:lstStyle/>
          <a:p>
            <a:pPr marL="0" indent="0">
              <a:buNone/>
            </a:pPr>
            <a:r>
              <a:rPr lang="fr-FR" dirty="0"/>
              <a:t>Cotisation des adhérents</a:t>
            </a:r>
          </a:p>
          <a:p>
            <a:pPr marL="0" indent="0">
              <a:buNone/>
            </a:pPr>
            <a:r>
              <a:rPr lang="fr-FR" dirty="0"/>
              <a:t>Pas d’évolution depuis 2012</a:t>
            </a:r>
          </a:p>
          <a:p>
            <a:pPr lvl="2"/>
            <a:r>
              <a:rPr lang="fr-FR" dirty="0"/>
              <a:t>10€ individuel</a:t>
            </a:r>
          </a:p>
          <a:p>
            <a:pPr lvl="2"/>
            <a:r>
              <a:rPr lang="fr-FR" dirty="0"/>
              <a:t>15€ par couple</a:t>
            </a:r>
          </a:p>
          <a:p>
            <a:pPr lvl="2"/>
            <a:endParaRPr lang="fr-FR" dirty="0"/>
          </a:p>
          <a:p>
            <a:pPr lvl="2"/>
            <a:endParaRPr lang="fr-FR" dirty="0"/>
          </a:p>
        </p:txBody>
      </p:sp>
      <p:sp>
        <p:nvSpPr>
          <p:cNvPr id="7" name="Titre 1"/>
          <p:cNvSpPr>
            <a:spLocks noGrp="1"/>
          </p:cNvSpPr>
          <p:nvPr>
            <p:ph type="title"/>
          </p:nvPr>
        </p:nvSpPr>
        <p:spPr>
          <a:xfrm>
            <a:off x="662474" y="20197"/>
            <a:ext cx="9965094" cy="1535587"/>
          </a:xfrm>
        </p:spPr>
        <p:txBody>
          <a:bodyPr>
            <a:normAutofit/>
          </a:bodyPr>
          <a:lstStyle/>
          <a:p>
            <a:pPr algn="ctr"/>
            <a:r>
              <a:rPr lang="fr-FR" sz="3600" b="1" dirty="0">
                <a:latin typeface="Arial" panose="020B0604020202020204" pitchFamily="34" charset="0"/>
                <a:cs typeface="Arial" panose="020B0604020202020204" pitchFamily="34" charset="0"/>
              </a:rPr>
              <a:t>6 - Cotisations 2024</a:t>
            </a:r>
            <a:endParaRPr lang="fr-FR" b="1" dirty="0">
              <a:solidFill>
                <a:schemeClr val="accent1"/>
              </a:solidFill>
              <a:latin typeface="Arial" panose="020B0604020202020204" pitchFamily="34" charset="0"/>
              <a:cs typeface="Arial" panose="020B0604020202020204" pitchFamily="34" charset="0"/>
            </a:endParaRPr>
          </a:p>
        </p:txBody>
      </p:sp>
      <p:pic>
        <p:nvPicPr>
          <p:cNvPr id="8" name="Image 7"/>
          <p:cNvPicPr>
            <a:picLocks noChangeAspect="1"/>
          </p:cNvPicPr>
          <p:nvPr/>
        </p:nvPicPr>
        <p:blipFill>
          <a:blip r:embed="rId3" cstate="print"/>
          <a:stretch>
            <a:fillRect/>
          </a:stretch>
        </p:blipFill>
        <p:spPr>
          <a:xfrm>
            <a:off x="221550" y="66082"/>
            <a:ext cx="1919779" cy="1672524"/>
          </a:xfrm>
          <a:prstGeom prst="rect">
            <a:avLst/>
          </a:prstGeom>
        </p:spPr>
      </p:pic>
      <p:sp>
        <p:nvSpPr>
          <p:cNvPr id="6" name="ZoneTexte 5"/>
          <p:cNvSpPr txBox="1"/>
          <p:nvPr/>
        </p:nvSpPr>
        <p:spPr>
          <a:xfrm>
            <a:off x="3217246" y="3929264"/>
            <a:ext cx="4855547" cy="1292662"/>
          </a:xfrm>
          <a:prstGeom prst="rect">
            <a:avLst/>
          </a:prstGeom>
          <a:solidFill>
            <a:srgbClr val="FFFF00"/>
          </a:solidFill>
        </p:spPr>
        <p:txBody>
          <a:bodyPr wrap="square" rtlCol="0">
            <a:spAutoFit/>
          </a:bodyPr>
          <a:lstStyle/>
          <a:p>
            <a:r>
              <a:rPr lang="fr-FR" b="1" dirty="0"/>
              <a:t>Montant de l’adhésion en 2024  proposé par le bureau  *</a:t>
            </a:r>
          </a:p>
          <a:p>
            <a:pPr marL="742950" lvl="1" indent="-285750">
              <a:buFont typeface="Wingdings" panose="05000000000000000000" pitchFamily="2" charset="2"/>
              <a:buChar char="§"/>
            </a:pPr>
            <a:r>
              <a:rPr lang="fr-FR" dirty="0"/>
              <a:t>Toujours Identique !</a:t>
            </a:r>
            <a:endParaRPr lang="fr-FR" sz="2400" b="1" dirty="0"/>
          </a:p>
          <a:p>
            <a:endParaRPr lang="fr-FR" sz="2400" b="1" dirty="0"/>
          </a:p>
        </p:txBody>
      </p:sp>
      <p:sp>
        <p:nvSpPr>
          <p:cNvPr id="9" name="ZoneTexte 8"/>
          <p:cNvSpPr txBox="1"/>
          <p:nvPr/>
        </p:nvSpPr>
        <p:spPr>
          <a:xfrm>
            <a:off x="1732594" y="5945208"/>
            <a:ext cx="8492902" cy="523220"/>
          </a:xfrm>
          <a:prstGeom prst="rect">
            <a:avLst/>
          </a:prstGeom>
          <a:noFill/>
        </p:spPr>
        <p:txBody>
          <a:bodyPr wrap="none" rtlCol="0">
            <a:spAutoFit/>
          </a:bodyPr>
          <a:lstStyle/>
          <a:p>
            <a:r>
              <a:rPr lang="fr-FR" sz="2400" dirty="0"/>
              <a:t>* </a:t>
            </a:r>
            <a:r>
              <a:rPr lang="fr-FR" sz="2800" b="1" dirty="0">
                <a:solidFill>
                  <a:srgbClr val="FF0000"/>
                </a:solidFill>
              </a:rPr>
              <a:t>Le paiement de l’adhésion par chèque est à privilégier.</a:t>
            </a:r>
            <a:endParaRPr lang="fr-FR" sz="2400" b="1" dirty="0">
              <a:solidFill>
                <a:srgbClr val="FF0000"/>
              </a:solidFill>
            </a:endParaRPr>
          </a:p>
        </p:txBody>
      </p:sp>
      <p:sp>
        <p:nvSpPr>
          <p:cNvPr id="2" name="ZoneTexte 1">
            <a:extLst>
              <a:ext uri="{FF2B5EF4-FFF2-40B4-BE49-F238E27FC236}">
                <a16:creationId xmlns:a16="http://schemas.microsoft.com/office/drawing/2014/main" id="{6B407712-46E8-B64A-B110-BF2C3C16A32C}"/>
              </a:ext>
            </a:extLst>
          </p:cNvPr>
          <p:cNvSpPr txBox="1"/>
          <p:nvPr/>
        </p:nvSpPr>
        <p:spPr>
          <a:xfrm>
            <a:off x="10203820" y="782391"/>
            <a:ext cx="1269242" cy="584775"/>
          </a:xfrm>
          <a:prstGeom prst="rect">
            <a:avLst/>
          </a:prstGeom>
          <a:solidFill>
            <a:srgbClr val="FFFF00"/>
          </a:solidFill>
        </p:spPr>
        <p:txBody>
          <a:bodyPr wrap="square" rtlCol="0">
            <a:spAutoFit/>
          </a:bodyPr>
          <a:lstStyle/>
          <a:p>
            <a:r>
              <a:rPr lang="fr-FR" sz="3200" b="1" dirty="0"/>
              <a:t>VOTE</a:t>
            </a:r>
          </a:p>
        </p:txBody>
      </p:sp>
    </p:spTree>
    <p:extLst>
      <p:ext uri="{BB962C8B-B14F-4D97-AF65-F5344CB8AC3E}">
        <p14:creationId xmlns:p14="http://schemas.microsoft.com/office/powerpoint/2010/main" val="3708207155"/>
      </p:ext>
    </p:extLst>
  </p:cSld>
  <p:clrMapOvr>
    <a:masterClrMapping/>
  </p:clrMapOvr>
  <mc:AlternateContent xmlns:mc="http://schemas.openxmlformats.org/markup-compatibility/2006" xmlns:p14="http://schemas.microsoft.com/office/powerpoint/2010/main">
    <mc:Choice Requires="p14">
      <p:transition spd="slow" p14:dur="2000" advTm="328"/>
    </mc:Choice>
    <mc:Fallback xmlns="">
      <p:transition spd="slow" advTm="32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951723" y="66082"/>
            <a:ext cx="9965094" cy="1535587"/>
          </a:xfrm>
        </p:spPr>
        <p:txBody>
          <a:bodyPr>
            <a:normAutofit/>
          </a:bodyPr>
          <a:lstStyle/>
          <a:p>
            <a:pPr algn="ctr"/>
            <a:r>
              <a:rPr lang="fr-FR" sz="3600" b="1" dirty="0">
                <a:latin typeface="Arial" panose="020B0604020202020204" pitchFamily="34" charset="0"/>
                <a:cs typeface="Arial" panose="020B0604020202020204" pitchFamily="34" charset="0"/>
              </a:rPr>
              <a:t>6 - Prix des sarments 2024</a:t>
            </a:r>
            <a:endParaRPr lang="fr-FR" b="1" dirty="0">
              <a:solidFill>
                <a:schemeClr val="accent1"/>
              </a:solidFill>
              <a:latin typeface="Arial" panose="020B0604020202020204" pitchFamily="34" charset="0"/>
              <a:cs typeface="Arial" panose="020B0604020202020204" pitchFamily="34" charset="0"/>
            </a:endParaRPr>
          </a:p>
        </p:txBody>
      </p:sp>
      <p:pic>
        <p:nvPicPr>
          <p:cNvPr id="8" name="Image 7"/>
          <p:cNvPicPr>
            <a:picLocks noChangeAspect="1"/>
          </p:cNvPicPr>
          <p:nvPr/>
        </p:nvPicPr>
        <p:blipFill>
          <a:blip r:embed="rId3" cstate="print"/>
          <a:stretch>
            <a:fillRect/>
          </a:stretch>
        </p:blipFill>
        <p:spPr>
          <a:xfrm>
            <a:off x="221550" y="66082"/>
            <a:ext cx="1919779" cy="1672524"/>
          </a:xfrm>
          <a:prstGeom prst="rect">
            <a:avLst/>
          </a:prstGeom>
        </p:spPr>
      </p:pic>
      <p:sp>
        <p:nvSpPr>
          <p:cNvPr id="2" name="ZoneTexte 1">
            <a:extLst>
              <a:ext uri="{FF2B5EF4-FFF2-40B4-BE49-F238E27FC236}">
                <a16:creationId xmlns:a16="http://schemas.microsoft.com/office/drawing/2014/main" id="{23F06201-FDAA-755B-476F-7A0FF86CA4C3}"/>
              </a:ext>
            </a:extLst>
          </p:cNvPr>
          <p:cNvSpPr txBox="1"/>
          <p:nvPr/>
        </p:nvSpPr>
        <p:spPr>
          <a:xfrm>
            <a:off x="4947298" y="6257134"/>
            <a:ext cx="3069254" cy="369332"/>
          </a:xfrm>
          <a:prstGeom prst="rect">
            <a:avLst/>
          </a:prstGeom>
          <a:solidFill>
            <a:srgbClr val="FFFF00"/>
          </a:solidFill>
        </p:spPr>
        <p:txBody>
          <a:bodyPr wrap="square" rtlCol="0">
            <a:spAutoFit/>
          </a:bodyPr>
          <a:lstStyle/>
          <a:p>
            <a:r>
              <a:rPr lang="fr-FR" b="1" dirty="0"/>
              <a:t>Sans Changement pour 2024</a:t>
            </a:r>
            <a:r>
              <a:rPr lang="fr-FR" dirty="0"/>
              <a:t> !</a:t>
            </a:r>
            <a:endParaRPr lang="fr-FR" sz="2400" b="1" dirty="0"/>
          </a:p>
        </p:txBody>
      </p:sp>
      <p:pic>
        <p:nvPicPr>
          <p:cNvPr id="4" name="Image 3">
            <a:extLst>
              <a:ext uri="{FF2B5EF4-FFF2-40B4-BE49-F238E27FC236}">
                <a16:creationId xmlns:a16="http://schemas.microsoft.com/office/drawing/2014/main" id="{34121BA7-6794-AA5C-D4EF-C74DDA489858}"/>
              </a:ext>
            </a:extLst>
          </p:cNvPr>
          <p:cNvPicPr>
            <a:picLocks noChangeAspect="1"/>
          </p:cNvPicPr>
          <p:nvPr/>
        </p:nvPicPr>
        <p:blipFill rotWithShape="1">
          <a:blip r:embed="rId4"/>
          <a:srcRect l="5357" t="34559" r="47347" b="21360"/>
          <a:stretch/>
        </p:blipFill>
        <p:spPr>
          <a:xfrm>
            <a:off x="1990530" y="1738606"/>
            <a:ext cx="8210940" cy="4304764"/>
          </a:xfrm>
          <a:prstGeom prst="rect">
            <a:avLst/>
          </a:prstGeom>
        </p:spPr>
      </p:pic>
      <p:sp>
        <p:nvSpPr>
          <p:cNvPr id="3" name="ZoneTexte 2">
            <a:extLst>
              <a:ext uri="{FF2B5EF4-FFF2-40B4-BE49-F238E27FC236}">
                <a16:creationId xmlns:a16="http://schemas.microsoft.com/office/drawing/2014/main" id="{8E42593A-EEA7-3475-A3ED-0D90908D4F6E}"/>
              </a:ext>
            </a:extLst>
          </p:cNvPr>
          <p:cNvSpPr txBox="1"/>
          <p:nvPr/>
        </p:nvSpPr>
        <p:spPr>
          <a:xfrm>
            <a:off x="10203820" y="782391"/>
            <a:ext cx="1269242" cy="584775"/>
          </a:xfrm>
          <a:prstGeom prst="rect">
            <a:avLst/>
          </a:prstGeom>
          <a:solidFill>
            <a:srgbClr val="FFFF00"/>
          </a:solidFill>
        </p:spPr>
        <p:txBody>
          <a:bodyPr wrap="square" rtlCol="0">
            <a:spAutoFit/>
          </a:bodyPr>
          <a:lstStyle/>
          <a:p>
            <a:r>
              <a:rPr lang="fr-FR" sz="3200" b="1" dirty="0"/>
              <a:t>VOTE</a:t>
            </a:r>
          </a:p>
        </p:txBody>
      </p:sp>
    </p:spTree>
    <p:extLst>
      <p:ext uri="{BB962C8B-B14F-4D97-AF65-F5344CB8AC3E}">
        <p14:creationId xmlns:p14="http://schemas.microsoft.com/office/powerpoint/2010/main" val="2458843881"/>
      </p:ext>
    </p:extLst>
  </p:cSld>
  <p:clrMapOvr>
    <a:masterClrMapping/>
  </p:clrMapOvr>
  <mc:AlternateContent xmlns:mc="http://schemas.openxmlformats.org/markup-compatibility/2006" xmlns:p14="http://schemas.microsoft.com/office/powerpoint/2010/main">
    <mc:Choice Requires="p14">
      <p:transition spd="slow" p14:dur="2000" advTm="328"/>
    </mc:Choice>
    <mc:Fallback xmlns="">
      <p:transition spd="slow" advTm="32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stretch>
            <a:fillRect/>
          </a:stretch>
        </p:blipFill>
        <p:spPr>
          <a:xfrm>
            <a:off x="110224" y="112313"/>
            <a:ext cx="1919779" cy="1672524"/>
          </a:xfrm>
          <a:prstGeom prst="rect">
            <a:avLst/>
          </a:prstGeom>
        </p:spPr>
      </p:pic>
      <p:sp>
        <p:nvSpPr>
          <p:cNvPr id="7" name="Rectangle 6"/>
          <p:cNvSpPr/>
          <p:nvPr/>
        </p:nvSpPr>
        <p:spPr>
          <a:xfrm>
            <a:off x="6003634" y="2967335"/>
            <a:ext cx="184730" cy="923330"/>
          </a:xfrm>
          <a:prstGeom prst="rect">
            <a:avLst/>
          </a:prstGeom>
          <a:noFill/>
        </p:spPr>
        <p:txBody>
          <a:bodyPr wrap="none" lIns="91440" tIns="45720" rIns="91440" bIns="45720">
            <a:spAutoFit/>
          </a:bodyPr>
          <a:lstStyle/>
          <a:p>
            <a:pPr algn="ctr"/>
            <a:endParaRPr lang="fr-F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Rectangle 12"/>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Rectangle 14"/>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ctangle 15"/>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Rectangle 16"/>
          <p:cNvSpPr/>
          <p:nvPr/>
        </p:nvSpPr>
        <p:spPr>
          <a:xfrm>
            <a:off x="9255211" y="4145502"/>
            <a:ext cx="1076525" cy="9376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9" name="Tableau 18">
            <a:extLst>
              <a:ext uri="{FF2B5EF4-FFF2-40B4-BE49-F238E27FC236}">
                <a16:creationId xmlns:a16="http://schemas.microsoft.com/office/drawing/2014/main" id="{D76EA167-3653-9D31-F0D8-C06EE87F4E24}"/>
              </a:ext>
            </a:extLst>
          </p:cNvPr>
          <p:cNvGraphicFramePr>
            <a:graphicFrameLocks noGrp="1"/>
          </p:cNvGraphicFramePr>
          <p:nvPr>
            <p:extLst>
              <p:ext uri="{D42A27DB-BD31-4B8C-83A1-F6EECF244321}">
                <p14:modId xmlns:p14="http://schemas.microsoft.com/office/powerpoint/2010/main" val="4165693372"/>
              </p:ext>
            </p:extLst>
          </p:nvPr>
        </p:nvGraphicFramePr>
        <p:xfrm>
          <a:off x="3187752" y="2555480"/>
          <a:ext cx="5631764" cy="2670370"/>
        </p:xfrm>
        <a:graphic>
          <a:graphicData uri="http://schemas.openxmlformats.org/drawingml/2006/table">
            <a:tbl>
              <a:tblPr/>
              <a:tblGrid>
                <a:gridCol w="3345000">
                  <a:extLst>
                    <a:ext uri="{9D8B030D-6E8A-4147-A177-3AD203B41FA5}">
                      <a16:colId xmlns:a16="http://schemas.microsoft.com/office/drawing/2014/main" val="2949010473"/>
                    </a:ext>
                  </a:extLst>
                </a:gridCol>
                <a:gridCol w="1143382">
                  <a:extLst>
                    <a:ext uri="{9D8B030D-6E8A-4147-A177-3AD203B41FA5}">
                      <a16:colId xmlns:a16="http://schemas.microsoft.com/office/drawing/2014/main" val="3867236759"/>
                    </a:ext>
                  </a:extLst>
                </a:gridCol>
                <a:gridCol w="1143382">
                  <a:extLst>
                    <a:ext uri="{9D8B030D-6E8A-4147-A177-3AD203B41FA5}">
                      <a16:colId xmlns:a16="http://schemas.microsoft.com/office/drawing/2014/main" val="1218103193"/>
                    </a:ext>
                  </a:extLst>
                </a:gridCol>
              </a:tblGrid>
              <a:tr h="402300">
                <a:tc>
                  <a:txBody>
                    <a:bodyPr/>
                    <a:lstStyle/>
                    <a:p>
                      <a:pPr algn="l" fontAlgn="b"/>
                      <a:r>
                        <a:rPr lang="fr-FR" sz="2000" b="0" i="0" u="none" strike="noStrike" dirty="0">
                          <a:solidFill>
                            <a:srgbClr val="000000"/>
                          </a:solidFill>
                          <a:effectLst/>
                          <a:latin typeface="Calibri" panose="020F0502020204030204" pitchFamily="34" charset="0"/>
                        </a:rPr>
                        <a:t> </a:t>
                      </a:r>
                    </a:p>
                  </a:txBody>
                  <a:tcPr marL="12127" marR="12127" marT="121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b"/>
                      <a:r>
                        <a:rPr lang="fr-FR" sz="1800" b="0" i="0" u="none" strike="noStrike">
                          <a:solidFill>
                            <a:srgbClr val="000000"/>
                          </a:solidFill>
                          <a:effectLst/>
                          <a:latin typeface="Calibri" panose="020F0502020204030204" pitchFamily="34" charset="0"/>
                        </a:rPr>
                        <a:t> Budget </a:t>
                      </a:r>
                    </a:p>
                  </a:txBody>
                  <a:tcPr marL="116423" marR="116423" marT="58212" marB="5821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13377767"/>
                  </a:ext>
                </a:extLst>
              </a:tr>
              <a:tr h="375950">
                <a:tc>
                  <a:txBody>
                    <a:bodyPr/>
                    <a:lstStyle/>
                    <a:p>
                      <a:pPr algn="ctr" rtl="0" fontAlgn="ctr"/>
                      <a:r>
                        <a:rPr lang="fr-FR" sz="2000" b="0" i="0" u="none" strike="noStrike" dirty="0">
                          <a:solidFill>
                            <a:srgbClr val="000000"/>
                          </a:solidFill>
                          <a:effectLst/>
                          <a:latin typeface="Calibri" panose="020F0502020204030204" pitchFamily="34" charset="0"/>
                        </a:rPr>
                        <a:t> </a:t>
                      </a:r>
                    </a:p>
                  </a:txBody>
                  <a:tcPr marL="12127" marR="12127" marT="121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000000"/>
                          </a:solidFill>
                          <a:effectLst/>
                          <a:latin typeface="Calibri" panose="020F0502020204030204" pitchFamily="34" charset="0"/>
                        </a:rPr>
                        <a:t> crédit </a:t>
                      </a:r>
                    </a:p>
                  </a:txBody>
                  <a:tcPr marL="12127" marR="12127" marT="121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000000"/>
                          </a:solidFill>
                          <a:effectLst/>
                          <a:latin typeface="Calibri" panose="020F0502020204030204" pitchFamily="34" charset="0"/>
                        </a:rPr>
                        <a:t> débit </a:t>
                      </a:r>
                    </a:p>
                  </a:txBody>
                  <a:tcPr marL="12127" marR="12127" marT="121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105727"/>
                  </a:ext>
                </a:extLst>
              </a:tr>
              <a:tr h="375950">
                <a:tc>
                  <a:txBody>
                    <a:bodyPr/>
                    <a:lstStyle/>
                    <a:p>
                      <a:pPr algn="l" fontAlgn="b"/>
                      <a:r>
                        <a:rPr lang="fr-FR" sz="2000" b="0" i="0" u="none" strike="noStrike" dirty="0">
                          <a:solidFill>
                            <a:srgbClr val="000000"/>
                          </a:solidFill>
                          <a:effectLst/>
                          <a:latin typeface="Calibri" panose="020F0502020204030204" pitchFamily="34" charset="0"/>
                        </a:rPr>
                        <a:t> Vente des sarments et ceps </a:t>
                      </a:r>
                    </a:p>
                  </a:txBody>
                  <a:tcPr marL="12127" marR="12127" marT="121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0" i="0" u="none" strike="noStrike" dirty="0">
                          <a:solidFill>
                            <a:srgbClr val="000000"/>
                          </a:solidFill>
                          <a:effectLst/>
                          <a:latin typeface="Calibri" panose="020F0502020204030204" pitchFamily="34" charset="0"/>
                        </a:rPr>
                        <a:t>      6 200 € </a:t>
                      </a:r>
                    </a:p>
                  </a:txBody>
                  <a:tcPr marL="12127" marR="12127" marT="121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0" i="0" u="none" strike="noStrike">
                          <a:solidFill>
                            <a:srgbClr val="000000"/>
                          </a:solidFill>
                          <a:effectLst/>
                          <a:latin typeface="Calibri" panose="020F0502020204030204" pitchFamily="34" charset="0"/>
                        </a:rPr>
                        <a:t> </a:t>
                      </a:r>
                    </a:p>
                  </a:txBody>
                  <a:tcPr marL="12127" marR="12127" marT="121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457188"/>
                  </a:ext>
                </a:extLst>
              </a:tr>
              <a:tr h="388078">
                <a:tc>
                  <a:txBody>
                    <a:bodyPr/>
                    <a:lstStyle/>
                    <a:p>
                      <a:pPr algn="l" fontAlgn="b"/>
                      <a:r>
                        <a:rPr lang="fr-FR" sz="2000" b="0" i="0" u="none" strike="noStrike">
                          <a:solidFill>
                            <a:srgbClr val="000000"/>
                          </a:solidFill>
                          <a:effectLst/>
                          <a:latin typeface="Calibri" panose="020F0502020204030204" pitchFamily="34" charset="0"/>
                        </a:rPr>
                        <a:t> Dons aux associations </a:t>
                      </a:r>
                    </a:p>
                  </a:txBody>
                  <a:tcPr marL="12127" marR="12127" marT="1212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800" b="0" i="0" u="none" strike="noStrike">
                          <a:solidFill>
                            <a:srgbClr val="000000"/>
                          </a:solidFill>
                          <a:effectLst/>
                          <a:latin typeface="Calibri" panose="020F0502020204030204" pitchFamily="34" charset="0"/>
                        </a:rPr>
                        <a:t> </a:t>
                      </a:r>
                    </a:p>
                  </a:txBody>
                  <a:tcPr marL="12127" marR="12127" marT="121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800" b="0" i="0" u="none" strike="noStrike">
                          <a:solidFill>
                            <a:srgbClr val="000000"/>
                          </a:solidFill>
                          <a:effectLst/>
                          <a:latin typeface="Calibri" panose="020F0502020204030204" pitchFamily="34" charset="0"/>
                        </a:rPr>
                        <a:t>      6 200 € </a:t>
                      </a:r>
                    </a:p>
                  </a:txBody>
                  <a:tcPr marL="12127" marR="12127" marT="121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482669"/>
                  </a:ext>
                </a:extLst>
              </a:tr>
              <a:tr h="361398">
                <a:tc>
                  <a:txBody>
                    <a:bodyPr/>
                    <a:lstStyle/>
                    <a:p>
                      <a:pPr algn="l" fontAlgn="b"/>
                      <a:endParaRPr lang="fr-FR" sz="2000" b="0" i="0" u="none" strike="noStrike">
                        <a:solidFill>
                          <a:srgbClr val="000000"/>
                        </a:solidFill>
                        <a:effectLst/>
                        <a:latin typeface="Calibri" panose="020F0502020204030204" pitchFamily="34" charset="0"/>
                      </a:endParaRPr>
                    </a:p>
                  </a:txBody>
                  <a:tcPr marL="12127" marR="12127" marT="1212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800" b="0" i="0" u="none" strike="noStrike">
                        <a:solidFill>
                          <a:srgbClr val="000000"/>
                        </a:solidFill>
                        <a:effectLst/>
                        <a:latin typeface="Calibri" panose="020F0502020204030204" pitchFamily="34" charset="0"/>
                      </a:endParaRPr>
                    </a:p>
                  </a:txBody>
                  <a:tcPr marL="12127" marR="12127" marT="1212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fr-FR" sz="1800" b="0" i="0" u="none" strike="noStrike" dirty="0">
                        <a:solidFill>
                          <a:srgbClr val="000000"/>
                        </a:solidFill>
                        <a:effectLst/>
                        <a:latin typeface="Calibri" panose="020F0502020204030204" pitchFamily="34" charset="0"/>
                      </a:endParaRPr>
                    </a:p>
                  </a:txBody>
                  <a:tcPr marL="12127" marR="12127" marT="1212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482927"/>
                  </a:ext>
                </a:extLst>
              </a:tr>
              <a:tr h="375950">
                <a:tc>
                  <a:txBody>
                    <a:bodyPr/>
                    <a:lstStyle/>
                    <a:p>
                      <a:pPr algn="l" fontAlgn="ctr"/>
                      <a:r>
                        <a:rPr lang="fr-FR" sz="2000" b="1" i="0" u="none" strike="noStrike">
                          <a:solidFill>
                            <a:srgbClr val="000000"/>
                          </a:solidFill>
                          <a:effectLst/>
                          <a:latin typeface="Calibri" panose="020F0502020204030204" pitchFamily="34" charset="0"/>
                        </a:rPr>
                        <a:t> Total  </a:t>
                      </a:r>
                    </a:p>
                  </a:txBody>
                  <a:tcPr marL="12127" marR="12127" marT="121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800" b="0" i="0" u="none" strike="noStrike">
                          <a:solidFill>
                            <a:srgbClr val="000000"/>
                          </a:solidFill>
                          <a:effectLst/>
                          <a:latin typeface="Calibri" panose="020F0502020204030204" pitchFamily="34" charset="0"/>
                        </a:rPr>
                        <a:t>      6 200 € </a:t>
                      </a:r>
                    </a:p>
                  </a:txBody>
                  <a:tcPr marL="12127" marR="12127" marT="1212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800" b="0" i="0" u="none" strike="noStrike">
                          <a:solidFill>
                            <a:srgbClr val="000000"/>
                          </a:solidFill>
                          <a:effectLst/>
                          <a:latin typeface="Calibri" panose="020F0502020204030204" pitchFamily="34" charset="0"/>
                        </a:rPr>
                        <a:t>      6 200 € </a:t>
                      </a:r>
                    </a:p>
                  </a:txBody>
                  <a:tcPr marL="12127" marR="12127" marT="1212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9009742"/>
                  </a:ext>
                </a:extLst>
              </a:tr>
              <a:tr h="388078">
                <a:tc>
                  <a:txBody>
                    <a:bodyPr/>
                    <a:lstStyle/>
                    <a:p>
                      <a:pPr algn="r" fontAlgn="ctr"/>
                      <a:r>
                        <a:rPr lang="fr-FR" sz="2000" b="1" i="0" u="none" strike="noStrike" dirty="0">
                          <a:solidFill>
                            <a:srgbClr val="000000"/>
                          </a:solidFill>
                          <a:effectLst/>
                          <a:latin typeface="Calibri" panose="020F0502020204030204" pitchFamily="34" charset="0"/>
                        </a:rPr>
                        <a:t> Résultat </a:t>
                      </a:r>
                    </a:p>
                  </a:txBody>
                  <a:tcPr marL="12127" marR="12127" marT="121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fr-FR" sz="1800" b="0" i="0" u="none" strike="noStrike" dirty="0">
                          <a:solidFill>
                            <a:srgbClr val="000000"/>
                          </a:solidFill>
                          <a:effectLst/>
                          <a:latin typeface="Calibri" panose="020F0502020204030204" pitchFamily="34" charset="0"/>
                        </a:rPr>
                        <a:t> 0€ </a:t>
                      </a:r>
                    </a:p>
                  </a:txBody>
                  <a:tcPr marL="116423" marR="116423" marT="58212" marB="5821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509538614"/>
                  </a:ext>
                </a:extLst>
              </a:tr>
            </a:tbl>
          </a:graphicData>
        </a:graphic>
      </p:graphicFrame>
      <p:sp>
        <p:nvSpPr>
          <p:cNvPr id="5" name="Titre 1">
            <a:extLst>
              <a:ext uri="{FF2B5EF4-FFF2-40B4-BE49-F238E27FC236}">
                <a16:creationId xmlns:a16="http://schemas.microsoft.com/office/drawing/2014/main" id="{4CD56919-DC27-BB4C-1F10-63328AF4FF52}"/>
              </a:ext>
            </a:extLst>
          </p:cNvPr>
          <p:cNvSpPr txBox="1">
            <a:spLocks/>
          </p:cNvSpPr>
          <p:nvPr/>
        </p:nvSpPr>
        <p:spPr>
          <a:xfrm>
            <a:off x="3691608" y="566242"/>
            <a:ext cx="4152432" cy="665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latin typeface="Arial" panose="020B0604020202020204" pitchFamily="34" charset="0"/>
                <a:cs typeface="Arial" panose="020B0604020202020204" pitchFamily="34" charset="0"/>
              </a:rPr>
              <a:t>7 – Budget 2024</a:t>
            </a:r>
            <a:endParaRPr lang="fr-FR"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184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4861168" y="309142"/>
            <a:ext cx="3751609" cy="8211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latin typeface="Arial" panose="020B0604020202020204" pitchFamily="34" charset="0"/>
                <a:cs typeface="Arial" panose="020B0604020202020204" pitchFamily="34" charset="0"/>
              </a:rPr>
              <a:t>Sommaire</a:t>
            </a:r>
            <a:endParaRPr lang="fr-FR" b="1" dirty="0">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2" cstate="print"/>
          <a:stretch>
            <a:fillRect/>
          </a:stretch>
        </p:blipFill>
        <p:spPr>
          <a:xfrm>
            <a:off x="230977" y="175130"/>
            <a:ext cx="1919779" cy="1672524"/>
          </a:xfrm>
          <a:prstGeom prst="rect">
            <a:avLst/>
          </a:prstGeom>
        </p:spPr>
      </p:pic>
      <p:sp>
        <p:nvSpPr>
          <p:cNvPr id="23553" name="Rectangle 1"/>
          <p:cNvSpPr>
            <a:spLocks noChangeArrowheads="1"/>
          </p:cNvSpPr>
          <p:nvPr/>
        </p:nvSpPr>
        <p:spPr bwMode="auto">
          <a:xfrm>
            <a:off x="595067" y="1831945"/>
            <a:ext cx="6318913"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fr-FR" sz="2000" b="1" i="0" u="none" strike="noStrike" cap="none" normalizeH="0" baseline="0" dirty="0">
                <a:ln>
                  <a:noFill/>
                </a:ln>
                <a:solidFill>
                  <a:schemeClr val="tx1"/>
                </a:solidFill>
                <a:effectLst/>
                <a:ea typeface="Calibri" pitchFamily="34" charset="0"/>
                <a:cs typeface="Arial" pitchFamily="34" charset="0"/>
              </a:rPr>
              <a:t>1. Bienvenue</a:t>
            </a:r>
            <a:endParaRPr kumimoji="0" lang="fr-FR"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fr-FR" sz="2000" b="1" i="0" u="none" strike="noStrike" cap="none" normalizeH="0" baseline="0" dirty="0">
                <a:ln>
                  <a:noFill/>
                </a:ln>
                <a:solidFill>
                  <a:schemeClr val="tx1"/>
                </a:solidFill>
                <a:effectLst/>
                <a:ea typeface="Calibri" pitchFamily="34" charset="0"/>
                <a:cs typeface="Arial" pitchFamily="34" charset="0"/>
              </a:rPr>
              <a:t>2. Bilan moral 2023</a:t>
            </a:r>
            <a:endParaRPr kumimoji="0" lang="fr-FR" sz="2000" b="1" i="0" u="none" strike="noStrike" cap="none" normalizeH="0" baseline="0" dirty="0">
              <a:ln>
                <a:noFill/>
              </a:ln>
              <a:solidFill>
                <a:schemeClr val="tx1"/>
              </a:solidFill>
              <a:effectLst/>
              <a:cs typeface="Arial" pitchFamily="34" charset="0"/>
            </a:endParaRPr>
          </a:p>
          <a:p>
            <a:pPr lvl="1" eaLnBrk="0" fontAlgn="base" hangingPunct="0">
              <a:spcBef>
                <a:spcPct val="0"/>
              </a:spcBef>
              <a:spcAft>
                <a:spcPct val="0"/>
              </a:spcAft>
            </a:pPr>
            <a:r>
              <a:rPr kumimoji="0" lang="fr-FR" sz="2000" b="0" i="0" u="none" strike="noStrike" cap="none" normalizeH="0" baseline="0" dirty="0">
                <a:ln>
                  <a:noFill/>
                </a:ln>
                <a:solidFill>
                  <a:schemeClr val="tx1"/>
                </a:solidFill>
                <a:effectLst/>
                <a:ea typeface="Calibri" pitchFamily="34" charset="0"/>
                <a:cs typeface="Arial" pitchFamily="34" charset="0"/>
              </a:rPr>
              <a:t>Remerciements</a:t>
            </a:r>
            <a:endParaRPr kumimoji="0" lang="fr-FR" sz="2000" b="0" i="0" u="none" strike="noStrike" cap="none" normalizeH="0" baseline="0" dirty="0">
              <a:ln>
                <a:noFill/>
              </a:ln>
              <a:solidFill>
                <a:schemeClr val="tx1"/>
              </a:solidFill>
              <a:effectLst/>
              <a:cs typeface="Arial" pitchFamily="34" charset="0"/>
            </a:endParaRPr>
          </a:p>
          <a:p>
            <a:pPr lvl="1" eaLnBrk="0" fontAlgn="base" hangingPunct="0">
              <a:spcBef>
                <a:spcPct val="0"/>
              </a:spcBef>
              <a:spcAft>
                <a:spcPct val="0"/>
              </a:spcAft>
            </a:pPr>
            <a:r>
              <a:rPr kumimoji="0" lang="fr-FR" sz="2000" b="0" i="0" u="none" strike="noStrike" cap="none" normalizeH="0" baseline="0" dirty="0">
                <a:ln>
                  <a:noFill/>
                </a:ln>
                <a:solidFill>
                  <a:schemeClr val="tx1"/>
                </a:solidFill>
                <a:effectLst/>
                <a:ea typeface="Calibri" pitchFamily="34" charset="0"/>
                <a:cs typeface="Arial" pitchFamily="34" charset="0"/>
              </a:rPr>
              <a:t>Les Adhérents</a:t>
            </a:r>
            <a:endParaRPr lang="fr-FR" sz="2000" dirty="0">
              <a:cs typeface="Arial" pitchFamily="34" charset="0"/>
            </a:endParaRPr>
          </a:p>
          <a:p>
            <a:pPr lvl="1" eaLnBrk="0" fontAlgn="base" hangingPunct="0">
              <a:spcBef>
                <a:spcPct val="0"/>
              </a:spcBef>
              <a:spcAft>
                <a:spcPct val="0"/>
              </a:spcAft>
            </a:pPr>
            <a:r>
              <a:rPr kumimoji="0" lang="fr-FR" sz="2000" b="0" i="0" u="none" strike="noStrike" cap="none" normalizeH="0" baseline="0" dirty="0">
                <a:ln>
                  <a:noFill/>
                </a:ln>
                <a:solidFill>
                  <a:schemeClr val="tx1"/>
                </a:solidFill>
                <a:effectLst/>
                <a:ea typeface="Calibri" pitchFamily="34" charset="0"/>
                <a:cs typeface="Arial" pitchFamily="34" charset="0"/>
              </a:rPr>
              <a:t>Informations générales</a:t>
            </a:r>
          </a:p>
          <a:p>
            <a:pPr lvl="1" eaLnBrk="0" fontAlgn="base" hangingPunct="0">
              <a:spcBef>
                <a:spcPct val="0"/>
              </a:spcBef>
              <a:spcAft>
                <a:spcPct val="0"/>
              </a:spcAft>
            </a:pPr>
            <a:r>
              <a:rPr lang="fr-FR" sz="2000" dirty="0">
                <a:ea typeface="Calibri" pitchFamily="34" charset="0"/>
                <a:cs typeface="Arial" pitchFamily="34" charset="0"/>
              </a:rPr>
              <a:t>Les Ventes</a:t>
            </a:r>
          </a:p>
          <a:p>
            <a:pPr lvl="1" eaLnBrk="0" fontAlgn="base" hangingPunct="0">
              <a:spcBef>
                <a:spcPct val="0"/>
              </a:spcBef>
              <a:spcAft>
                <a:spcPct val="0"/>
              </a:spcAft>
            </a:pPr>
            <a:r>
              <a:rPr kumimoji="0" lang="fr-FR" sz="2000" b="0" i="0" u="none" strike="noStrike" cap="none" normalizeH="0" baseline="0" dirty="0">
                <a:ln>
                  <a:noFill/>
                </a:ln>
                <a:solidFill>
                  <a:schemeClr val="tx1"/>
                </a:solidFill>
                <a:effectLst/>
                <a:ea typeface="Calibri" pitchFamily="34" charset="0"/>
                <a:cs typeface="Arial" pitchFamily="34" charset="0"/>
              </a:rPr>
              <a:t>Affectation des Dons associations</a:t>
            </a:r>
            <a:endParaRPr kumimoji="0" lang="fr-FR" sz="2000" b="0" i="0" u="none" strike="noStrike" cap="none" normalizeH="0" baseline="0" dirty="0">
              <a:ln>
                <a:noFill/>
              </a:ln>
              <a:solidFill>
                <a:schemeClr val="tx1"/>
              </a:solidFill>
              <a:effectLst/>
              <a:cs typeface="Arial" pitchFamily="34" charset="0"/>
            </a:endParaRPr>
          </a:p>
          <a:p>
            <a:pPr lvl="1" eaLnBrk="0" fontAlgn="base" hangingPunct="0">
              <a:spcBef>
                <a:spcPct val="0"/>
              </a:spcBef>
              <a:spcAft>
                <a:spcPct val="0"/>
              </a:spcAft>
            </a:pPr>
            <a:r>
              <a:rPr kumimoji="0" lang="fr-FR" sz="2000" b="0" i="0" u="none" strike="noStrike" cap="none" normalizeH="0" baseline="0" dirty="0">
                <a:ln>
                  <a:noFill/>
                </a:ln>
                <a:solidFill>
                  <a:schemeClr val="tx1"/>
                </a:solidFill>
                <a:effectLst/>
                <a:ea typeface="Calibri" pitchFamily="34" charset="0"/>
                <a:cs typeface="Arial" pitchFamily="34" charset="0"/>
              </a:rPr>
              <a:t>Notre Site Web</a:t>
            </a:r>
            <a:endParaRPr kumimoji="0" lang="fr-FR" sz="2000" b="0" i="0" u="none" strike="noStrike" cap="none" normalizeH="0" baseline="0" dirty="0">
              <a:ln>
                <a:noFill/>
              </a:ln>
              <a:solidFill>
                <a:schemeClr val="tx1"/>
              </a:solidFill>
              <a:effectLst/>
              <a:cs typeface="Arial" pitchFamily="34" charset="0"/>
            </a:endParaRPr>
          </a:p>
          <a:p>
            <a:pPr lvl="1" eaLnBrk="0" fontAlgn="base" hangingPunct="0">
              <a:spcBef>
                <a:spcPct val="0"/>
              </a:spcBef>
              <a:spcAft>
                <a:spcPct val="0"/>
              </a:spcAft>
            </a:pPr>
            <a:r>
              <a:rPr kumimoji="0" lang="fr-FR" sz="2000" b="0" i="0" u="none" strike="noStrike" cap="none" normalizeH="0" baseline="0" dirty="0">
                <a:ln>
                  <a:noFill/>
                </a:ln>
                <a:solidFill>
                  <a:schemeClr val="tx1"/>
                </a:solidFill>
                <a:effectLst/>
                <a:ea typeface="Calibri" pitchFamily="34" charset="0"/>
                <a:cs typeface="Arial" pitchFamily="34" charset="0"/>
              </a:rPr>
              <a:t>Bilan des actions</a:t>
            </a:r>
            <a:endParaRPr kumimoji="0" lang="fr-FR" sz="20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chemeClr val="tx1"/>
                </a:solidFill>
                <a:effectLst/>
                <a:ea typeface="Calibri" pitchFamily="34" charset="0"/>
                <a:cs typeface="Arial" pitchFamily="34" charset="0"/>
              </a:rPr>
              <a:t>3. Bilan financier 2023</a:t>
            </a:r>
          </a:p>
          <a:p>
            <a:pPr lvl="1" eaLnBrk="0" fontAlgn="base" hangingPunct="0">
              <a:spcBef>
                <a:spcPct val="0"/>
              </a:spcBef>
              <a:spcAft>
                <a:spcPct val="0"/>
              </a:spcAft>
            </a:pPr>
            <a:r>
              <a:rPr lang="fr-FR" sz="2000" dirty="0">
                <a:cs typeface="Arial" pitchFamily="34" charset="0"/>
              </a:rPr>
              <a:t>Bilan ventes et dons</a:t>
            </a:r>
          </a:p>
          <a:p>
            <a:pPr lvl="1" eaLnBrk="0" fontAlgn="base" hangingPunct="0">
              <a:spcBef>
                <a:spcPct val="0"/>
              </a:spcBef>
              <a:spcAft>
                <a:spcPct val="0"/>
              </a:spcAft>
            </a:pPr>
            <a:r>
              <a:rPr kumimoji="0" lang="fr-FR" sz="2000" b="0" i="0" u="none" strike="noStrike" cap="none" normalizeH="0" baseline="0" dirty="0">
                <a:ln>
                  <a:noFill/>
                </a:ln>
                <a:solidFill>
                  <a:schemeClr val="tx1"/>
                </a:solidFill>
                <a:effectLst/>
                <a:cs typeface="Arial" pitchFamily="34" charset="0"/>
              </a:rPr>
              <a:t>Bilan Fonctionnement et Investissements</a:t>
            </a:r>
          </a:p>
          <a:p>
            <a:pPr eaLnBrk="0" fontAlgn="base" hangingPunct="0">
              <a:spcBef>
                <a:spcPct val="0"/>
              </a:spcBef>
              <a:spcAft>
                <a:spcPct val="0"/>
              </a:spcAft>
            </a:pPr>
            <a:r>
              <a:rPr lang="fr-FR" sz="2000" b="1" dirty="0">
                <a:ea typeface="Calibri" pitchFamily="34" charset="0"/>
                <a:cs typeface="Arial" pitchFamily="34" charset="0"/>
              </a:rPr>
              <a:t>4. Mot du Président</a:t>
            </a:r>
            <a:endParaRPr lang="fr-FR" sz="2000" b="1" dirty="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chemeClr val="tx1"/>
                </a:solidFill>
                <a:effectLst/>
                <a:ea typeface="Calibri" pitchFamily="34" charset="0"/>
                <a:cs typeface="Arial" pitchFamily="34" charset="0"/>
              </a:rPr>
              <a:t>5. Renouvellement du bureau</a:t>
            </a:r>
            <a:endParaRPr kumimoji="0" lang="fr-FR" sz="2000" b="1" i="0" u="none" strike="noStrike" cap="none" normalizeH="0" baseline="0" dirty="0">
              <a:ln>
                <a:noFill/>
              </a:ln>
              <a:solidFill>
                <a:schemeClr val="tx1"/>
              </a:solidFill>
              <a:effectLst/>
              <a:cs typeface="Arial" pitchFamily="34" charset="0"/>
            </a:endParaRPr>
          </a:p>
        </p:txBody>
      </p:sp>
      <p:pic>
        <p:nvPicPr>
          <p:cNvPr id="4" name="Espace réservé du contenu 8">
            <a:extLst>
              <a:ext uri="{FF2B5EF4-FFF2-40B4-BE49-F238E27FC236}">
                <a16:creationId xmlns:a16="http://schemas.microsoft.com/office/drawing/2014/main" id="{A171DDD9-1CB0-B2EE-1BD5-1F3DEA2AA5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1" t="10068" r="3727" b="760"/>
          <a:stretch/>
        </p:blipFill>
        <p:spPr>
          <a:xfrm>
            <a:off x="7316330" y="309142"/>
            <a:ext cx="4507651" cy="3380739"/>
          </a:xfrm>
          <a:prstGeom prst="rect">
            <a:avLst/>
          </a:prstGeom>
        </p:spPr>
      </p:pic>
      <p:sp>
        <p:nvSpPr>
          <p:cNvPr id="5" name="Rectangle 1">
            <a:extLst>
              <a:ext uri="{FF2B5EF4-FFF2-40B4-BE49-F238E27FC236}">
                <a16:creationId xmlns:a16="http://schemas.microsoft.com/office/drawing/2014/main" id="{BFEC7A41-3839-20EB-BEAC-21747CBEB863}"/>
              </a:ext>
            </a:extLst>
          </p:cNvPr>
          <p:cNvSpPr>
            <a:spLocks noChangeArrowheads="1"/>
          </p:cNvSpPr>
          <p:nvPr/>
        </p:nvSpPr>
        <p:spPr bwMode="auto">
          <a:xfrm>
            <a:off x="6511630" y="4153946"/>
            <a:ext cx="6318913" cy="21005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chemeClr val="tx1"/>
                </a:solidFill>
                <a:effectLst/>
                <a:ea typeface="Calibri" pitchFamily="34" charset="0"/>
                <a:cs typeface="Arial" pitchFamily="34" charset="0"/>
              </a:rPr>
              <a:t>6. Cotisations et prix des sarments pour 2024</a:t>
            </a:r>
            <a:endParaRPr kumimoji="0" lang="fr-FR"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chemeClr val="tx1"/>
                </a:solidFill>
                <a:effectLst/>
                <a:ea typeface="Calibri" pitchFamily="34" charset="0"/>
                <a:cs typeface="Arial" pitchFamily="34" charset="0"/>
              </a:rPr>
              <a:t>7. Budget prévisionnel 2024</a:t>
            </a:r>
            <a:endParaRPr kumimoji="0" lang="fr-FR"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chemeClr val="tx1"/>
                </a:solidFill>
                <a:effectLst/>
                <a:ea typeface="Calibri" pitchFamily="34" charset="0"/>
                <a:cs typeface="Arial" pitchFamily="34" charset="0"/>
              </a:rPr>
              <a:t>8. Rappel du calendrier annuel</a:t>
            </a:r>
            <a:endParaRPr kumimoji="0" lang="fr-FR"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a:ln>
                  <a:noFill/>
                </a:ln>
                <a:solidFill>
                  <a:schemeClr val="tx1"/>
                </a:solidFill>
                <a:effectLst/>
                <a:ea typeface="Calibri" pitchFamily="34" charset="0"/>
                <a:cs typeface="Arial" pitchFamily="34" charset="0"/>
              </a:rPr>
              <a:t>9. Préparons 2024</a:t>
            </a:r>
          </a:p>
          <a:p>
            <a:pPr marL="0" marR="0" lvl="0" indent="0" algn="l" defTabSz="914400" rtl="0" eaLnBrk="0" fontAlgn="base" latinLnBrk="0" hangingPunct="0">
              <a:lnSpc>
                <a:spcPct val="100000"/>
              </a:lnSpc>
              <a:spcBef>
                <a:spcPct val="0"/>
              </a:spcBef>
              <a:spcAft>
                <a:spcPct val="0"/>
              </a:spcAft>
              <a:buClrTx/>
              <a:buSzTx/>
              <a:buFontTx/>
              <a:buNone/>
              <a:tabLst/>
            </a:pPr>
            <a:r>
              <a:rPr lang="fr-FR" sz="2000" b="1" dirty="0">
                <a:ea typeface="Calibri" pitchFamily="34" charset="0"/>
                <a:cs typeface="Arial" pitchFamily="34" charset="0"/>
              </a:rPr>
              <a:t>10</a:t>
            </a:r>
            <a:r>
              <a:rPr kumimoji="0" lang="fr-FR" sz="2000" b="1" i="0" u="none" strike="noStrike" cap="none" normalizeH="0" baseline="0" dirty="0">
                <a:ln>
                  <a:noFill/>
                </a:ln>
                <a:solidFill>
                  <a:schemeClr val="tx1"/>
                </a:solidFill>
                <a:effectLst/>
                <a:ea typeface="Calibri" pitchFamily="34" charset="0"/>
                <a:cs typeface="Arial" pitchFamily="34" charset="0"/>
              </a:rPr>
              <a:t>. Questions réponses et fin de l’AG</a:t>
            </a:r>
          </a:p>
          <a:p>
            <a:pPr marL="0" marR="0" lvl="0" indent="0" defTabSz="914400" rtl="0" eaLnBrk="0" fontAlgn="base" latinLnBrk="0" hangingPunct="0">
              <a:lnSpc>
                <a:spcPct val="100000"/>
              </a:lnSpc>
              <a:spcBef>
                <a:spcPct val="0"/>
              </a:spcBef>
              <a:spcAft>
                <a:spcPct val="0"/>
              </a:spcAft>
              <a:buClrTx/>
              <a:buSzTx/>
              <a:buFontTx/>
              <a:buNone/>
              <a:tabLst/>
            </a:pPr>
            <a:endParaRPr kumimoji="0" lang="fr-FR" sz="1050" b="0" i="0" u="none" strike="noStrike" cap="none" normalizeH="0" baseline="0" dirty="0">
              <a:ln>
                <a:noFill/>
              </a:ln>
              <a:solidFill>
                <a:schemeClr val="tx1"/>
              </a:solidFill>
              <a:effectLst/>
              <a:cs typeface="Arial" pitchFamily="34" charset="0"/>
            </a:endParaRPr>
          </a:p>
          <a:p>
            <a:pPr eaLnBrk="0" fontAlgn="base" hangingPunct="0">
              <a:spcBef>
                <a:spcPct val="0"/>
              </a:spcBef>
              <a:spcAft>
                <a:spcPct val="0"/>
              </a:spcAft>
            </a:pPr>
            <a:r>
              <a:rPr kumimoji="0" lang="fr-FR" sz="2000" b="0" i="0" u="none" strike="noStrike" cap="none" normalizeH="0" baseline="0" dirty="0">
                <a:ln>
                  <a:noFill/>
                </a:ln>
                <a:solidFill>
                  <a:schemeClr val="tx1"/>
                </a:solidFill>
                <a:effectLst/>
                <a:ea typeface="Calibri" pitchFamily="34" charset="0"/>
                <a:cs typeface="Arial" pitchFamily="34" charset="0"/>
              </a:rPr>
              <a:t>Annexes</a:t>
            </a:r>
          </a:p>
        </p:txBody>
      </p:sp>
    </p:spTree>
    <p:extLst>
      <p:ext uri="{BB962C8B-B14F-4D97-AF65-F5344CB8AC3E}">
        <p14:creationId xmlns:p14="http://schemas.microsoft.com/office/powerpoint/2010/main" val="3878466936"/>
      </p:ext>
    </p:extLst>
  </p:cSld>
  <p:clrMapOvr>
    <a:masterClrMapping/>
  </p:clrMapOvr>
  <mc:AlternateContent xmlns:mc="http://schemas.openxmlformats.org/markup-compatibility/2006" xmlns:p14="http://schemas.microsoft.com/office/powerpoint/2010/main">
    <mc:Choice Requires="p14">
      <p:transition spd="slow" p14:dur="2000" advTm="231"/>
    </mc:Choice>
    <mc:Fallback xmlns="">
      <p:transition spd="slow" advTm="23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449371" y="0"/>
            <a:ext cx="4152432" cy="665609"/>
          </a:xfrm>
        </p:spPr>
        <p:txBody>
          <a:bodyPr>
            <a:normAutofit/>
          </a:bodyPr>
          <a:lstStyle/>
          <a:p>
            <a:r>
              <a:rPr lang="fr-FR" sz="3600" b="1" dirty="0">
                <a:latin typeface="Arial" panose="020B0604020202020204" pitchFamily="34" charset="0"/>
                <a:cs typeface="Arial" panose="020B0604020202020204" pitchFamily="34" charset="0"/>
              </a:rPr>
              <a:t>7 – Budget 2024</a:t>
            </a:r>
            <a:endParaRPr lang="fr-FR" sz="3600"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2" cstate="print"/>
          <a:stretch>
            <a:fillRect/>
          </a:stretch>
        </p:blipFill>
        <p:spPr>
          <a:xfrm>
            <a:off x="110224" y="112313"/>
            <a:ext cx="1919779" cy="1672524"/>
          </a:xfrm>
          <a:prstGeom prst="rect">
            <a:avLst/>
          </a:prstGeom>
        </p:spPr>
      </p:pic>
      <p:sp>
        <p:nvSpPr>
          <p:cNvPr id="9" name="Rectangle 8"/>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Rectangle 9"/>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11"/>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Rectangle 14"/>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ctangle 15"/>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7" name="Objet 16">
            <a:extLst>
              <a:ext uri="{FF2B5EF4-FFF2-40B4-BE49-F238E27FC236}">
                <a16:creationId xmlns:a16="http://schemas.microsoft.com/office/drawing/2014/main" id="{416553AE-6739-1B1F-DE36-FE6763B74CDD}"/>
              </a:ext>
            </a:extLst>
          </p:cNvPr>
          <p:cNvGraphicFramePr>
            <a:graphicFrameLocks noChangeAspect="1"/>
          </p:cNvGraphicFramePr>
          <p:nvPr>
            <p:extLst>
              <p:ext uri="{D42A27DB-BD31-4B8C-83A1-F6EECF244321}">
                <p14:modId xmlns:p14="http://schemas.microsoft.com/office/powerpoint/2010/main" val="3450390420"/>
              </p:ext>
            </p:extLst>
          </p:nvPr>
        </p:nvGraphicFramePr>
        <p:xfrm>
          <a:off x="2238370" y="665609"/>
          <a:ext cx="8001000" cy="6111875"/>
        </p:xfrm>
        <a:graphic>
          <a:graphicData uri="http://schemas.openxmlformats.org/presentationml/2006/ole">
            <mc:AlternateContent xmlns:mc="http://schemas.openxmlformats.org/markup-compatibility/2006">
              <mc:Choice xmlns:v="urn:schemas-microsoft-com:vml" Requires="v">
                <p:oleObj name="Worksheet" r:id="rId3" imgW="8763089" imgH="8259870" progId="Excel.Sheet.12">
                  <p:embed/>
                </p:oleObj>
              </mc:Choice>
              <mc:Fallback>
                <p:oleObj name="Worksheet" r:id="rId3" imgW="8763089" imgH="8259870" progId="Excel.Sheet.12">
                  <p:embed/>
                  <p:pic>
                    <p:nvPicPr>
                      <p:cNvPr id="0" name=""/>
                      <p:cNvPicPr/>
                      <p:nvPr/>
                    </p:nvPicPr>
                    <p:blipFill>
                      <a:blip r:embed="rId4"/>
                      <a:stretch>
                        <a:fillRect/>
                      </a:stretch>
                    </p:blipFill>
                    <p:spPr>
                      <a:xfrm>
                        <a:off x="2238370" y="665609"/>
                        <a:ext cx="8001000" cy="6111875"/>
                      </a:xfrm>
                      <a:prstGeom prst="rect">
                        <a:avLst/>
                      </a:prstGeom>
                    </p:spPr>
                  </p:pic>
                </p:oleObj>
              </mc:Fallback>
            </mc:AlternateContent>
          </a:graphicData>
        </a:graphic>
      </p:graphicFrame>
    </p:spTree>
    <p:extLst>
      <p:ext uri="{BB962C8B-B14F-4D97-AF65-F5344CB8AC3E}">
        <p14:creationId xmlns:p14="http://schemas.microsoft.com/office/powerpoint/2010/main" val="4094093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151616" y="111892"/>
            <a:ext cx="1702975" cy="1483643"/>
          </a:xfrm>
          <a:prstGeom prst="rect">
            <a:avLst/>
          </a:prstGeom>
        </p:spPr>
      </p:pic>
      <p:sp>
        <p:nvSpPr>
          <p:cNvPr id="6" name="ZoneTexte 5"/>
          <p:cNvSpPr txBox="1"/>
          <p:nvPr/>
        </p:nvSpPr>
        <p:spPr>
          <a:xfrm>
            <a:off x="2992792" y="499770"/>
            <a:ext cx="7502336" cy="707886"/>
          </a:xfrm>
          <a:prstGeom prst="rect">
            <a:avLst/>
          </a:prstGeom>
          <a:noFill/>
        </p:spPr>
        <p:txBody>
          <a:bodyPr wrap="square" rtlCol="0">
            <a:spAutoFit/>
          </a:bodyPr>
          <a:lstStyle/>
          <a:p>
            <a:r>
              <a:rPr lang="fr-FR" sz="4000" dirty="0"/>
              <a:t> </a:t>
            </a:r>
            <a:r>
              <a:rPr lang="fr-FR" sz="3600" b="1" dirty="0">
                <a:latin typeface="Arial" pitchFamily="34" charset="0"/>
                <a:cs typeface="Arial" pitchFamily="34" charset="0"/>
              </a:rPr>
              <a:t>8 -</a:t>
            </a:r>
            <a:r>
              <a:rPr lang="fr-FR" sz="3600" dirty="0">
                <a:latin typeface="Arial" pitchFamily="34" charset="0"/>
                <a:cs typeface="Arial" pitchFamily="34" charset="0"/>
              </a:rPr>
              <a:t> </a:t>
            </a:r>
            <a:r>
              <a:rPr lang="fr-FR" sz="3600" b="1" dirty="0">
                <a:latin typeface="Arial" pitchFamily="34" charset="0"/>
                <a:cs typeface="Arial" pitchFamily="34" charset="0"/>
              </a:rPr>
              <a:t>Rappel du calendrier annuel </a:t>
            </a:r>
          </a:p>
        </p:txBody>
      </p:sp>
      <p:sp>
        <p:nvSpPr>
          <p:cNvPr id="2" name="Rectangle 1"/>
          <p:cNvSpPr/>
          <p:nvPr/>
        </p:nvSpPr>
        <p:spPr>
          <a:xfrm>
            <a:off x="1690396" y="1207656"/>
            <a:ext cx="9604310" cy="6124754"/>
          </a:xfrm>
          <a:prstGeom prst="rect">
            <a:avLst/>
          </a:prstGeom>
        </p:spPr>
        <p:txBody>
          <a:bodyPr wrap="square">
            <a:spAutoFit/>
          </a:bodyPr>
          <a:lstStyle/>
          <a:p>
            <a:pPr marL="742950" lvl="1" indent="-285750">
              <a:buFont typeface="Arial" panose="020B0604020202020204" pitchFamily="34" charset="0"/>
              <a:buChar char="•"/>
            </a:pPr>
            <a:r>
              <a:rPr lang="fr-FR" sz="2200" dirty="0"/>
              <a:t>Votes pour répartition des dons en automne</a:t>
            </a:r>
            <a:br>
              <a:rPr lang="fr-FR" sz="2200" dirty="0"/>
            </a:br>
            <a:endParaRPr lang="fr-FR" sz="2200" dirty="0"/>
          </a:p>
          <a:p>
            <a:pPr marL="742950" lvl="1" indent="-285750">
              <a:buFont typeface="Arial" panose="020B0604020202020204" pitchFamily="34" charset="0"/>
              <a:buChar char="•"/>
            </a:pPr>
            <a:r>
              <a:rPr lang="fr-FR" sz="2200" dirty="0"/>
              <a:t>Repas de début de ramassage (novembre – décembre) :</a:t>
            </a:r>
          </a:p>
          <a:p>
            <a:pPr marL="1200150" lvl="2" indent="-285750">
              <a:buFont typeface="Arial" panose="020B0604020202020204" pitchFamily="34" charset="0"/>
              <a:buChar char="•"/>
            </a:pPr>
            <a:r>
              <a:rPr lang="fr-FR" sz="2200" dirty="0"/>
              <a:t>Détail des résultats des votes et répartition des dons aux associations</a:t>
            </a:r>
          </a:p>
          <a:p>
            <a:pPr marL="1200150" lvl="2" indent="-285750">
              <a:buFont typeface="Arial" panose="020B0604020202020204" pitchFamily="34" charset="0"/>
              <a:buChar char="•"/>
            </a:pPr>
            <a:r>
              <a:rPr lang="fr-FR" sz="2200" dirty="0"/>
              <a:t>Préparation du fagotage de l’année suivante</a:t>
            </a:r>
            <a:br>
              <a:rPr lang="fr-FR" sz="2200" dirty="0"/>
            </a:br>
            <a:endParaRPr lang="fr-FR" sz="2200" dirty="0"/>
          </a:p>
          <a:p>
            <a:pPr marL="742950" lvl="1" indent="-285750">
              <a:buFont typeface="Arial" panose="020B0604020202020204" pitchFamily="34" charset="0"/>
              <a:buChar char="•"/>
            </a:pPr>
            <a:r>
              <a:rPr lang="fr-FR" sz="2200" dirty="0"/>
              <a:t>Fagotage des sarments de mi décembre à fin mars. </a:t>
            </a:r>
            <a:br>
              <a:rPr lang="fr-FR" sz="2200" dirty="0"/>
            </a:br>
            <a:r>
              <a:rPr lang="fr-FR" sz="2200" dirty="0"/>
              <a:t>Ramassage et coupe des ceps répartis sur l’année</a:t>
            </a:r>
            <a:br>
              <a:rPr lang="fr-FR" sz="2200" dirty="0"/>
            </a:br>
            <a:endParaRPr lang="fr-FR" sz="2200" dirty="0"/>
          </a:p>
          <a:p>
            <a:pPr marL="742950" lvl="1" indent="-285750">
              <a:buFont typeface="Arial" panose="020B0604020202020204" pitchFamily="34" charset="0"/>
              <a:buChar char="•"/>
            </a:pPr>
            <a:r>
              <a:rPr lang="fr-FR" sz="2200" dirty="0"/>
              <a:t>Repas de fin de fagotage en mars - avril</a:t>
            </a:r>
            <a:br>
              <a:rPr lang="fr-FR" sz="2200" dirty="0"/>
            </a:br>
            <a:endParaRPr lang="fr-FR" sz="2200" dirty="0"/>
          </a:p>
          <a:p>
            <a:pPr marL="742950" lvl="1" indent="-285750">
              <a:buFont typeface="Arial" panose="020B0604020202020204" pitchFamily="34" charset="0"/>
              <a:buChar char="•"/>
            </a:pPr>
            <a:r>
              <a:rPr lang="fr-FR" sz="2200" dirty="0"/>
              <a:t>Arrêt des comptes au 31 août</a:t>
            </a:r>
            <a:br>
              <a:rPr lang="fr-FR" sz="2200" dirty="0"/>
            </a:br>
            <a:endParaRPr lang="fr-FR" sz="2200" dirty="0"/>
          </a:p>
          <a:p>
            <a:pPr marL="742950" lvl="1" indent="-285750">
              <a:buFont typeface="Arial" panose="020B0604020202020204" pitchFamily="34" charset="0"/>
              <a:buChar char="•"/>
            </a:pPr>
            <a:r>
              <a:rPr lang="fr-FR" sz="2200" dirty="0"/>
              <a:t>AG en début d’automne </a:t>
            </a:r>
          </a:p>
          <a:p>
            <a:pPr marL="1200150" lvl="2" indent="-285750">
              <a:buFont typeface="Arial" panose="020B0604020202020204" pitchFamily="34" charset="0"/>
              <a:buChar char="•"/>
            </a:pPr>
            <a:r>
              <a:rPr lang="fr-FR" sz="2200" dirty="0"/>
              <a:t>Début des inscriptions des adhérents pour l’année suivante</a:t>
            </a:r>
            <a:br>
              <a:rPr lang="fr-FR" sz="2200" dirty="0"/>
            </a:br>
            <a:endParaRPr lang="fr-FR" sz="2200" dirty="0"/>
          </a:p>
          <a:p>
            <a:pPr marL="1200150" lvl="2" indent="-285750">
              <a:buFont typeface="Arial" panose="020B0604020202020204" pitchFamily="34" charset="0"/>
              <a:buChar char="•"/>
            </a:pPr>
            <a:endParaRPr lang="fr-FR" sz="2000" dirty="0"/>
          </a:p>
          <a:p>
            <a:pPr marL="1200150" lvl="2" indent="-285750">
              <a:buFont typeface="Arial" panose="020B0604020202020204" pitchFamily="34" charset="0"/>
              <a:buChar char="•"/>
            </a:pPr>
            <a:endParaRPr lang="fr-FR" sz="2000" dirty="0"/>
          </a:p>
        </p:txBody>
      </p:sp>
      <p:pic>
        <p:nvPicPr>
          <p:cNvPr id="3" name="Espace réservé du contenu 4">
            <a:extLst>
              <a:ext uri="{FF2B5EF4-FFF2-40B4-BE49-F238E27FC236}">
                <a16:creationId xmlns:a16="http://schemas.microsoft.com/office/drawing/2014/main" id="{E198667D-6B4E-D18C-AE40-E83EAC16B75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63823" y="3252576"/>
            <a:ext cx="3116209" cy="2337157"/>
          </a:xfrm>
        </p:spPr>
      </p:pic>
    </p:spTree>
    <p:extLst>
      <p:ext uri="{BB962C8B-B14F-4D97-AF65-F5344CB8AC3E}">
        <p14:creationId xmlns:p14="http://schemas.microsoft.com/office/powerpoint/2010/main" val="2115514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70636" y="122588"/>
            <a:ext cx="1919779" cy="1672524"/>
          </a:xfrm>
          <a:prstGeom prst="rect">
            <a:avLst/>
          </a:prstGeom>
        </p:spPr>
      </p:pic>
      <p:sp>
        <p:nvSpPr>
          <p:cNvPr id="6" name="Rectangle 5"/>
          <p:cNvSpPr/>
          <p:nvPr/>
        </p:nvSpPr>
        <p:spPr>
          <a:xfrm>
            <a:off x="3779225" y="250964"/>
            <a:ext cx="4519186" cy="646331"/>
          </a:xfrm>
          <a:prstGeom prst="rect">
            <a:avLst/>
          </a:prstGeom>
        </p:spPr>
        <p:txBody>
          <a:bodyPr wrap="none">
            <a:spAutoFit/>
          </a:bodyPr>
          <a:lstStyle/>
          <a:p>
            <a:r>
              <a:rPr lang="fr-FR" sz="3600" b="1" dirty="0">
                <a:latin typeface="Arial" panose="020B0604020202020204" pitchFamily="34" charset="0"/>
                <a:cs typeface="Arial" panose="020B0604020202020204" pitchFamily="34" charset="0"/>
              </a:rPr>
              <a:t>9 – Préparons 2024 </a:t>
            </a:r>
            <a:endParaRPr lang="fr-FR" sz="3600" dirty="0">
              <a:latin typeface="Arial" panose="020B0604020202020204" pitchFamily="34" charset="0"/>
              <a:cs typeface="Arial" panose="020B0604020202020204" pitchFamily="34" charset="0"/>
            </a:endParaRPr>
          </a:p>
        </p:txBody>
      </p:sp>
      <p:sp>
        <p:nvSpPr>
          <p:cNvPr id="7" name="Rectangle 6"/>
          <p:cNvSpPr/>
          <p:nvPr/>
        </p:nvSpPr>
        <p:spPr>
          <a:xfrm>
            <a:off x="725541" y="2362316"/>
            <a:ext cx="10875056" cy="4237057"/>
          </a:xfrm>
          <a:prstGeom prst="rect">
            <a:avLst/>
          </a:prstGeom>
        </p:spPr>
        <p:txBody>
          <a:bodyPr wrap="square">
            <a:spAutoFit/>
          </a:bodyPr>
          <a:lstStyle/>
          <a:p>
            <a:pPr>
              <a:spcAft>
                <a:spcPts val="800"/>
              </a:spcAft>
              <a:buFont typeface="Arial" pitchFamily="34" charset="0"/>
              <a:buChar char="•"/>
            </a:pPr>
            <a:r>
              <a:rPr lang="fr-FR" sz="2400" dirty="0"/>
              <a:t> Présentation de l’asso. au Collège d’</a:t>
            </a:r>
            <a:r>
              <a:rPr lang="fr-FR" sz="2400" dirty="0" err="1"/>
              <a:t>Hastignan</a:t>
            </a:r>
            <a:r>
              <a:rPr lang="fr-FR" sz="2400" dirty="0"/>
              <a:t> et au Lycée sans Frontières de Pessac</a:t>
            </a:r>
          </a:p>
          <a:p>
            <a:pPr>
              <a:spcAft>
                <a:spcPts val="800"/>
              </a:spcAft>
              <a:buFont typeface="Arial" pitchFamily="34" charset="0"/>
              <a:buChar char="•"/>
            </a:pPr>
            <a:r>
              <a:rPr lang="fr-FR" sz="2400" dirty="0"/>
              <a:t> Recrutement de nouveaux adhérents, … et tracteurs </a:t>
            </a:r>
          </a:p>
          <a:p>
            <a:pPr>
              <a:spcAft>
                <a:spcPts val="800"/>
              </a:spcAft>
              <a:buFont typeface="Arial" pitchFamily="34" charset="0"/>
              <a:buChar char="•"/>
            </a:pPr>
            <a:r>
              <a:rPr lang="fr-FR" sz="2400" dirty="0"/>
              <a:t> Vente au profit des Restos du Cœur le 25 mai 2024</a:t>
            </a:r>
          </a:p>
          <a:p>
            <a:pPr>
              <a:spcAft>
                <a:spcPts val="800"/>
              </a:spcAft>
              <a:buFont typeface="Arial" pitchFamily="34" charset="0"/>
              <a:buChar char="•"/>
            </a:pPr>
            <a:r>
              <a:rPr lang="fr-FR" sz="2400" dirty="0"/>
              <a:t> Fagotage et visite d’un château (comme Château Latour en 2023)</a:t>
            </a:r>
          </a:p>
          <a:p>
            <a:pPr>
              <a:spcAft>
                <a:spcPts val="800"/>
              </a:spcAft>
              <a:buFont typeface="Arial" pitchFamily="34" charset="0"/>
              <a:buChar char="•"/>
            </a:pPr>
            <a:r>
              <a:rPr lang="fr-FR" sz="2400" dirty="0"/>
              <a:t> Repas de fin de fagotage</a:t>
            </a:r>
          </a:p>
          <a:p>
            <a:pPr>
              <a:spcAft>
                <a:spcPts val="800"/>
              </a:spcAft>
              <a:buFont typeface="Arial" pitchFamily="34" charset="0"/>
              <a:buChar char="•"/>
            </a:pPr>
            <a:r>
              <a:rPr lang="fr-FR" sz="2400" dirty="0"/>
              <a:t> Utilisation du DRIVE </a:t>
            </a:r>
          </a:p>
          <a:p>
            <a:pPr>
              <a:spcAft>
                <a:spcPts val="800"/>
              </a:spcAft>
              <a:buFont typeface="Arial" pitchFamily="34" charset="0"/>
              <a:buChar char="•"/>
            </a:pPr>
            <a:r>
              <a:rPr lang="fr-FR" sz="2400" dirty="0"/>
              <a:t> Enrichissement du site Les Sarments Solidaires (photos, texte, trombinoscope, ….)</a:t>
            </a:r>
          </a:p>
          <a:p>
            <a:pPr>
              <a:spcAft>
                <a:spcPts val="800"/>
              </a:spcAft>
              <a:buFont typeface="Arial" pitchFamily="34" charset="0"/>
              <a:buChar char="•"/>
            </a:pPr>
            <a:r>
              <a:rPr lang="fr-FR" sz="2400" dirty="0"/>
              <a:t> Planning prévisionnel de fagotage </a:t>
            </a:r>
          </a:p>
          <a:p>
            <a:pPr>
              <a:spcAft>
                <a:spcPts val="800"/>
              </a:spcAft>
              <a:buFont typeface="Arial" pitchFamily="34" charset="0"/>
              <a:buChar char="•"/>
            </a:pPr>
            <a:endParaRPr lang="fr-FR" sz="2400" dirty="0"/>
          </a:p>
        </p:txBody>
      </p:sp>
    </p:spTree>
    <p:extLst>
      <p:ext uri="{BB962C8B-B14F-4D97-AF65-F5344CB8AC3E}">
        <p14:creationId xmlns:p14="http://schemas.microsoft.com/office/powerpoint/2010/main" val="4161289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p:nvPr>
        </p:nvSpPr>
        <p:spPr>
          <a:xfrm>
            <a:off x="2509935" y="1795112"/>
            <a:ext cx="7725747" cy="2080109"/>
          </a:xfrm>
        </p:spPr>
        <p:txBody>
          <a:bodyPr>
            <a:normAutofit/>
          </a:bodyPr>
          <a:lstStyle/>
          <a:p>
            <a:pPr algn="ctr"/>
            <a:r>
              <a:rPr lang="fr-FR" sz="3600" b="1" dirty="0">
                <a:latin typeface="Arial" pitchFamily="34" charset="0"/>
                <a:cs typeface="Arial" pitchFamily="34" charset="0"/>
              </a:rPr>
              <a:t>10 - Questions – Discussion et </a:t>
            </a:r>
            <a:r>
              <a:rPr lang="fr-FR" b="1" dirty="0"/>
              <a:t>…</a:t>
            </a:r>
            <a:br>
              <a:rPr lang="fr-FR" b="1" dirty="0"/>
            </a:br>
            <a:br>
              <a:rPr lang="fr-FR" b="1" dirty="0"/>
            </a:br>
            <a:r>
              <a:rPr lang="fr-FR" b="1" dirty="0">
                <a:latin typeface="Arial" pitchFamily="34" charset="0"/>
                <a:cs typeface="Arial" pitchFamily="34" charset="0"/>
              </a:rPr>
              <a:t>MERCI</a:t>
            </a:r>
            <a:endParaRPr lang="fr-FR" sz="2400" dirty="0"/>
          </a:p>
        </p:txBody>
      </p:sp>
      <p:pic>
        <p:nvPicPr>
          <p:cNvPr id="9" name="Image 8"/>
          <p:cNvPicPr>
            <a:picLocks noChangeAspect="1"/>
          </p:cNvPicPr>
          <p:nvPr/>
        </p:nvPicPr>
        <p:blipFill>
          <a:blip r:embed="rId3" cstate="print"/>
          <a:stretch>
            <a:fillRect/>
          </a:stretch>
        </p:blipFill>
        <p:spPr>
          <a:xfrm>
            <a:off x="70636" y="122588"/>
            <a:ext cx="1919779" cy="1672524"/>
          </a:xfrm>
          <a:prstGeom prst="rect">
            <a:avLst/>
          </a:prstGeom>
        </p:spPr>
      </p:pic>
      <p:pic>
        <p:nvPicPr>
          <p:cNvPr id="2" name="Image 1">
            <a:extLst>
              <a:ext uri="{FF2B5EF4-FFF2-40B4-BE49-F238E27FC236}">
                <a16:creationId xmlns:a16="http://schemas.microsoft.com/office/drawing/2014/main" id="{115496C3-92D5-C967-430C-8038FF19CF7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t="26312" b="35446"/>
          <a:stretch/>
        </p:blipFill>
        <p:spPr>
          <a:xfrm>
            <a:off x="680413" y="3924017"/>
            <a:ext cx="10588798" cy="2277743"/>
          </a:xfrm>
          <a:prstGeom prst="rect">
            <a:avLst/>
          </a:prstGeom>
        </p:spPr>
      </p:pic>
    </p:spTree>
    <p:extLst>
      <p:ext uri="{BB962C8B-B14F-4D97-AF65-F5344CB8AC3E}">
        <p14:creationId xmlns:p14="http://schemas.microsoft.com/office/powerpoint/2010/main" val="1417858431"/>
      </p:ext>
    </p:extLst>
  </p:cSld>
  <p:clrMapOvr>
    <a:masterClrMapping/>
  </p:clrMapOvr>
  <mc:AlternateContent xmlns:mc="http://schemas.openxmlformats.org/markup-compatibility/2006" xmlns:p14="http://schemas.microsoft.com/office/powerpoint/2010/main">
    <mc:Choice Requires="p14">
      <p:transition spd="slow" p14:dur="2000" advTm="1128"/>
    </mc:Choice>
    <mc:Fallback xmlns="">
      <p:transition spd="slow" advTm="112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print"/>
          <a:stretch>
            <a:fillRect/>
          </a:stretch>
        </p:blipFill>
        <p:spPr>
          <a:xfrm>
            <a:off x="70636" y="122588"/>
            <a:ext cx="1919779" cy="1672524"/>
          </a:xfrm>
          <a:prstGeom prst="rect">
            <a:avLst/>
          </a:prstGeom>
        </p:spPr>
      </p:pic>
      <p:sp>
        <p:nvSpPr>
          <p:cNvPr id="5" name="ZoneTexte 4"/>
          <p:cNvSpPr txBox="1"/>
          <p:nvPr/>
        </p:nvSpPr>
        <p:spPr>
          <a:xfrm>
            <a:off x="4567450" y="635684"/>
            <a:ext cx="3057099" cy="646331"/>
          </a:xfrm>
          <a:prstGeom prst="rect">
            <a:avLst/>
          </a:prstGeom>
          <a:noFill/>
        </p:spPr>
        <p:txBody>
          <a:bodyPr wrap="square" rtlCol="0">
            <a:spAutoFit/>
          </a:bodyPr>
          <a:lstStyle/>
          <a:p>
            <a:r>
              <a:rPr lang="fr-FR" sz="3600" dirty="0"/>
              <a:t>Annexes</a:t>
            </a:r>
            <a:endParaRPr lang="fr-FR" sz="5400" dirty="0"/>
          </a:p>
        </p:txBody>
      </p:sp>
      <p:sp>
        <p:nvSpPr>
          <p:cNvPr id="6" name="ZoneTexte 5"/>
          <p:cNvSpPr txBox="1"/>
          <p:nvPr/>
        </p:nvSpPr>
        <p:spPr>
          <a:xfrm>
            <a:off x="3016155" y="3029803"/>
            <a:ext cx="7679090" cy="2062103"/>
          </a:xfrm>
          <a:prstGeom prst="rect">
            <a:avLst/>
          </a:prstGeom>
          <a:noFill/>
        </p:spPr>
        <p:txBody>
          <a:bodyPr wrap="none" rtlCol="0">
            <a:spAutoFit/>
          </a:bodyPr>
          <a:lstStyle/>
          <a:p>
            <a:pPr>
              <a:buFont typeface="Arial" pitchFamily="34" charset="0"/>
              <a:buChar char="•"/>
            </a:pPr>
            <a:r>
              <a:rPr lang="fr-FR" sz="3200" dirty="0"/>
              <a:t>  Rappel du Processus d’attribution des dons</a:t>
            </a:r>
          </a:p>
          <a:p>
            <a:pPr>
              <a:buFont typeface="Arial" pitchFamily="34" charset="0"/>
              <a:buChar char="•"/>
            </a:pPr>
            <a:r>
              <a:rPr lang="fr-FR" sz="3200" dirty="0"/>
              <a:t>  Tableau des récoltes effectuées </a:t>
            </a:r>
          </a:p>
          <a:p>
            <a:pPr>
              <a:buFont typeface="Arial" pitchFamily="34" charset="0"/>
              <a:buChar char="•"/>
            </a:pPr>
            <a:r>
              <a:rPr lang="fr-FR" sz="3200" dirty="0"/>
              <a:t>  Bilan financier  2023 détaillé</a:t>
            </a:r>
          </a:p>
          <a:p>
            <a:pPr>
              <a:buFont typeface="Arial" pitchFamily="34" charset="0"/>
              <a:buChar char="•"/>
            </a:pPr>
            <a:r>
              <a:rPr lang="fr-FR" sz="3200" dirty="0"/>
              <a:t>  Planning des récoltes 2023-2024</a:t>
            </a:r>
          </a:p>
        </p:txBody>
      </p:sp>
    </p:spTree>
    <p:extLst>
      <p:ext uri="{BB962C8B-B14F-4D97-AF65-F5344CB8AC3E}">
        <p14:creationId xmlns:p14="http://schemas.microsoft.com/office/powerpoint/2010/main" val="1417858431"/>
      </p:ext>
    </p:extLst>
  </p:cSld>
  <p:clrMapOvr>
    <a:masterClrMapping/>
  </p:clrMapOvr>
  <mc:AlternateContent xmlns:mc="http://schemas.openxmlformats.org/markup-compatibility/2006" xmlns:p14="http://schemas.microsoft.com/office/powerpoint/2010/main">
    <mc:Choice Requires="p14">
      <p:transition spd="slow" p14:dur="2000" advTm="1128"/>
    </mc:Choice>
    <mc:Fallback xmlns="">
      <p:transition spd="slow" advTm="112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151616" y="111892"/>
            <a:ext cx="1702975" cy="1483643"/>
          </a:xfrm>
          <a:prstGeom prst="rect">
            <a:avLst/>
          </a:prstGeom>
        </p:spPr>
      </p:pic>
      <p:sp>
        <p:nvSpPr>
          <p:cNvPr id="6" name="ZoneTexte 5"/>
          <p:cNvSpPr txBox="1"/>
          <p:nvPr/>
        </p:nvSpPr>
        <p:spPr>
          <a:xfrm>
            <a:off x="1385796" y="486121"/>
            <a:ext cx="9129806" cy="523220"/>
          </a:xfrm>
          <a:prstGeom prst="rect">
            <a:avLst/>
          </a:prstGeom>
          <a:noFill/>
        </p:spPr>
        <p:txBody>
          <a:bodyPr wrap="square" rtlCol="0">
            <a:spAutoFit/>
          </a:bodyPr>
          <a:lstStyle/>
          <a:p>
            <a:pPr algn="ctr"/>
            <a:r>
              <a:rPr lang="fr-FR" sz="2800" b="1" dirty="0">
                <a:latin typeface="Arial" pitchFamily="34" charset="0"/>
                <a:cs typeface="Arial" pitchFamily="34" charset="0"/>
              </a:rPr>
              <a:t>Rappel du processus de répartition des dons</a:t>
            </a:r>
          </a:p>
        </p:txBody>
      </p:sp>
      <p:sp>
        <p:nvSpPr>
          <p:cNvPr id="9" name="ZoneTexte 8"/>
          <p:cNvSpPr txBox="1"/>
          <p:nvPr/>
        </p:nvSpPr>
        <p:spPr>
          <a:xfrm>
            <a:off x="1223971" y="1918245"/>
            <a:ext cx="9526555" cy="3693319"/>
          </a:xfrm>
          <a:prstGeom prst="rect">
            <a:avLst/>
          </a:prstGeom>
          <a:noFill/>
        </p:spPr>
        <p:txBody>
          <a:bodyPr wrap="square" rtlCol="0">
            <a:spAutoFit/>
          </a:bodyPr>
          <a:lstStyle/>
          <a:p>
            <a:pPr marL="285750" indent="-285750">
              <a:buFont typeface="Arial" panose="020B0604020202020204" pitchFamily="34" charset="0"/>
              <a:buChar char="•"/>
            </a:pPr>
            <a:r>
              <a:rPr lang="fr-FR" dirty="0"/>
              <a:t>Chacun est invité à proposer une (ou plusieurs) association qui pourrait être sur la liste des associations prétendantes à recevoir un don de notre part</a:t>
            </a:r>
          </a:p>
          <a:p>
            <a:pPr marL="285750" indent="-285750">
              <a:buFont typeface="Arial" panose="020B0604020202020204" pitchFamily="34" charset="0"/>
              <a:buChar char="•"/>
            </a:pPr>
            <a:r>
              <a:rPr lang="fr-FR" dirty="0"/>
              <a:t>Le bureau examine les propositions ci-dessus et vérifie  si ces associassions  correspondent à nos statuts.</a:t>
            </a:r>
          </a:p>
          <a:p>
            <a:pPr marL="285750" indent="-285750">
              <a:buFont typeface="Arial" panose="020B0604020202020204" pitchFamily="34" charset="0"/>
              <a:buChar char="•"/>
            </a:pPr>
            <a:r>
              <a:rPr lang="fr-FR" dirty="0"/>
              <a:t>Le bureau communique la liste des associations éligibles. Donne la somme à répartir et les clés de décision pour cette année :   </a:t>
            </a:r>
          </a:p>
          <a:p>
            <a:pPr marL="742950" lvl="1" indent="-285750">
              <a:buFont typeface="Arial" panose="020B0604020202020204" pitchFamily="34" charset="0"/>
              <a:buChar char="•"/>
            </a:pPr>
            <a:r>
              <a:rPr lang="fr-FR" dirty="0"/>
              <a:t>Chacun de vos dons devra être compris entre </a:t>
            </a:r>
            <a:r>
              <a:rPr lang="fr-FR" b="1" dirty="0"/>
              <a:t>500 euros </a:t>
            </a:r>
            <a:r>
              <a:rPr lang="fr-FR" dirty="0"/>
              <a:t>mini et </a:t>
            </a:r>
            <a:r>
              <a:rPr lang="fr-FR" b="1" dirty="0"/>
              <a:t>1500 euros </a:t>
            </a:r>
            <a:r>
              <a:rPr lang="fr-FR" dirty="0"/>
              <a:t>maxi par association et pour le total de </a:t>
            </a:r>
            <a:r>
              <a:rPr lang="fr-FR" b="1" dirty="0"/>
              <a:t>6815 </a:t>
            </a:r>
            <a:r>
              <a:rPr lang="fr-FR" dirty="0"/>
              <a:t>euros.</a:t>
            </a:r>
          </a:p>
          <a:p>
            <a:pPr marL="285750" indent="-285750">
              <a:buFont typeface="Arial" panose="020B0604020202020204" pitchFamily="34" charset="0"/>
              <a:buChar char="•"/>
            </a:pPr>
            <a:r>
              <a:rPr lang="fr-FR" dirty="0"/>
              <a:t>Chaque adhérent est invité a ventiler sur ses associations « choisies »  et répondre dans un temps limité.</a:t>
            </a:r>
          </a:p>
          <a:p>
            <a:pPr marL="285750" indent="-285750">
              <a:buFont typeface="Arial" panose="020B0604020202020204" pitchFamily="34" charset="0"/>
              <a:buChar char="•"/>
            </a:pPr>
            <a:r>
              <a:rPr lang="fr-FR" dirty="0"/>
              <a:t>Le bureau fait la synthèse pondérée des réponses et répartit les dons selon les clés de répartition  puis les approuve en interne.</a:t>
            </a:r>
          </a:p>
          <a:p>
            <a:pPr marL="285750" indent="-285750">
              <a:buFont typeface="Arial" panose="020B0604020202020204" pitchFamily="34" charset="0"/>
              <a:buChar char="•"/>
            </a:pPr>
            <a:r>
              <a:rPr lang="fr-FR" dirty="0"/>
              <a:t>Le bureau communique habituellement le résultat lors du repas de fin d’année</a:t>
            </a:r>
          </a:p>
        </p:txBody>
      </p:sp>
    </p:spTree>
    <p:extLst>
      <p:ext uri="{BB962C8B-B14F-4D97-AF65-F5344CB8AC3E}">
        <p14:creationId xmlns:p14="http://schemas.microsoft.com/office/powerpoint/2010/main" val="239598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201090" y="546673"/>
            <a:ext cx="3534942" cy="646331"/>
          </a:xfrm>
          <a:prstGeom prst="rect">
            <a:avLst/>
          </a:prstGeom>
        </p:spPr>
        <p:txBody>
          <a:bodyPr wrap="none">
            <a:spAutoFit/>
          </a:bodyPr>
          <a:lstStyle>
            <a:defPPr>
              <a:defRPr lang="fr-FR"/>
            </a:defPPr>
            <a:lvl1pPr>
              <a:defRPr sz="4400"/>
            </a:lvl1pPr>
          </a:lstStyle>
          <a:p>
            <a:r>
              <a:rPr lang="fr-FR" sz="2800" b="1" dirty="0">
                <a:latin typeface="Arial" panose="020B0604020202020204" pitchFamily="34" charset="0"/>
                <a:cs typeface="Arial" panose="020B0604020202020204" pitchFamily="34" charset="0"/>
              </a:rPr>
              <a:t>Récolte 2022-2023 </a:t>
            </a:r>
            <a:r>
              <a:rPr lang="fr-FR" sz="3600" b="1" dirty="0">
                <a:latin typeface="Arial" panose="020B0604020202020204" pitchFamily="34" charset="0"/>
                <a:cs typeface="Arial" panose="020B0604020202020204" pitchFamily="34" charset="0"/>
              </a:rPr>
              <a:t> </a:t>
            </a:r>
            <a:endParaRPr lang="fr-FR" sz="2000" b="1"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2" cstate="print"/>
          <a:stretch>
            <a:fillRect/>
          </a:stretch>
        </p:blipFill>
        <p:spPr>
          <a:xfrm>
            <a:off x="278111" y="47347"/>
            <a:ext cx="1919779" cy="1672524"/>
          </a:xfrm>
          <a:prstGeom prst="rect">
            <a:avLst/>
          </a:prstGeom>
        </p:spPr>
      </p:pic>
      <p:pic>
        <p:nvPicPr>
          <p:cNvPr id="5" name="Image 4">
            <a:extLst>
              <a:ext uri="{FF2B5EF4-FFF2-40B4-BE49-F238E27FC236}">
                <a16:creationId xmlns:a16="http://schemas.microsoft.com/office/drawing/2014/main" id="{FDF08139-BE23-1EF4-1637-B84F80F25B35}"/>
              </a:ext>
            </a:extLst>
          </p:cNvPr>
          <p:cNvPicPr>
            <a:picLocks noChangeAspect="1"/>
          </p:cNvPicPr>
          <p:nvPr/>
        </p:nvPicPr>
        <p:blipFill rotWithShape="1">
          <a:blip r:embed="rId3"/>
          <a:srcRect l="1149" t="12381" r="3494" b="31428"/>
          <a:stretch/>
        </p:blipFill>
        <p:spPr>
          <a:xfrm>
            <a:off x="287945" y="1284587"/>
            <a:ext cx="11625944" cy="5181527"/>
          </a:xfrm>
          <a:prstGeom prst="rect">
            <a:avLst/>
          </a:prstGeom>
        </p:spPr>
      </p:pic>
    </p:spTree>
    <p:extLst>
      <p:ext uri="{BB962C8B-B14F-4D97-AF65-F5344CB8AC3E}">
        <p14:creationId xmlns:p14="http://schemas.microsoft.com/office/powerpoint/2010/main" val="4000277602"/>
      </p:ext>
    </p:extLst>
  </p:cSld>
  <p:clrMapOvr>
    <a:masterClrMapping/>
  </p:clrMapOvr>
  <mc:AlternateContent xmlns:mc="http://schemas.openxmlformats.org/markup-compatibility/2006" xmlns:p14="http://schemas.microsoft.com/office/powerpoint/2010/main">
    <mc:Choice Requires="p14">
      <p:transition spd="slow" p14:dur="2000" advTm="201"/>
    </mc:Choice>
    <mc:Fallback xmlns="">
      <p:transition spd="slow" advTm="20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693358" y="207847"/>
            <a:ext cx="10498642" cy="980824"/>
          </a:xfrm>
        </p:spPr>
        <p:txBody>
          <a:bodyPr>
            <a:normAutofit/>
          </a:bodyPr>
          <a:lstStyle/>
          <a:p>
            <a:r>
              <a:rPr lang="fr-FR" sz="3600" b="1" dirty="0">
                <a:latin typeface="Arial" panose="020B0604020202020204" pitchFamily="34" charset="0"/>
                <a:cs typeface="Arial" panose="020B0604020202020204" pitchFamily="34" charset="0"/>
              </a:rPr>
              <a:t>3 </a:t>
            </a:r>
            <a:r>
              <a:rPr lang="fr-FR" sz="4000" b="1" dirty="0">
                <a:latin typeface="Arial" panose="020B0604020202020204" pitchFamily="34" charset="0"/>
                <a:cs typeface="Arial" panose="020B0604020202020204" pitchFamily="34" charset="0"/>
              </a:rPr>
              <a:t>Bilan</a:t>
            </a:r>
            <a:r>
              <a:rPr lang="fr-FR" sz="3600" b="1" dirty="0">
                <a:latin typeface="Arial" panose="020B0604020202020204" pitchFamily="34" charset="0"/>
                <a:cs typeface="Arial" panose="020B0604020202020204" pitchFamily="34" charset="0"/>
              </a:rPr>
              <a:t> financier  2023 détaillé</a:t>
            </a:r>
            <a:endParaRPr lang="fr-FR" sz="2000"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2" cstate="print"/>
          <a:stretch>
            <a:fillRect/>
          </a:stretch>
        </p:blipFill>
        <p:spPr>
          <a:xfrm>
            <a:off x="110224" y="112313"/>
            <a:ext cx="1919779" cy="1672524"/>
          </a:xfrm>
          <a:prstGeom prst="rect">
            <a:avLst/>
          </a:prstGeom>
        </p:spPr>
      </p:pic>
      <p:sp>
        <p:nvSpPr>
          <p:cNvPr id="7" name="Rectangle 6"/>
          <p:cNvSpPr/>
          <p:nvPr/>
        </p:nvSpPr>
        <p:spPr>
          <a:xfrm>
            <a:off x="6003634" y="2967335"/>
            <a:ext cx="184730" cy="923330"/>
          </a:xfrm>
          <a:prstGeom prst="rect">
            <a:avLst/>
          </a:prstGeom>
          <a:noFill/>
        </p:spPr>
        <p:txBody>
          <a:bodyPr wrap="none" lIns="91440" tIns="45720" rIns="91440" bIns="45720">
            <a:spAutoFit/>
          </a:bodyPr>
          <a:lstStyle/>
          <a:p>
            <a:pPr algn="ctr"/>
            <a:endParaRPr lang="fr-F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Rectangle 12"/>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Rectangle 14"/>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ctangle 15"/>
          <p:cNvSpPr/>
          <p:nvPr/>
        </p:nvSpPr>
        <p:spPr>
          <a:xfrm>
            <a:off x="10147005" y="4145502"/>
            <a:ext cx="184731" cy="9376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0" name="Tableau 9"/>
          <p:cNvGraphicFramePr>
            <a:graphicFrameLocks noGrp="1"/>
          </p:cNvGraphicFramePr>
          <p:nvPr>
            <p:extLst>
              <p:ext uri="{D42A27DB-BD31-4B8C-83A1-F6EECF244321}">
                <p14:modId xmlns:p14="http://schemas.microsoft.com/office/powerpoint/2010/main" val="3634740600"/>
              </p:ext>
            </p:extLst>
          </p:nvPr>
        </p:nvGraphicFramePr>
        <p:xfrm>
          <a:off x="2777706" y="986254"/>
          <a:ext cx="6039723" cy="5642899"/>
        </p:xfrm>
        <a:graphic>
          <a:graphicData uri="http://schemas.openxmlformats.org/drawingml/2006/table">
            <a:tbl>
              <a:tblPr/>
              <a:tblGrid>
                <a:gridCol w="2751161">
                  <a:extLst>
                    <a:ext uri="{9D8B030D-6E8A-4147-A177-3AD203B41FA5}">
                      <a16:colId xmlns:a16="http://schemas.microsoft.com/office/drawing/2014/main" val="20000"/>
                    </a:ext>
                  </a:extLst>
                </a:gridCol>
                <a:gridCol w="867314">
                  <a:extLst>
                    <a:ext uri="{9D8B030D-6E8A-4147-A177-3AD203B41FA5}">
                      <a16:colId xmlns:a16="http://schemas.microsoft.com/office/drawing/2014/main" val="20001"/>
                    </a:ext>
                  </a:extLst>
                </a:gridCol>
                <a:gridCol w="607120">
                  <a:extLst>
                    <a:ext uri="{9D8B030D-6E8A-4147-A177-3AD203B41FA5}">
                      <a16:colId xmlns:a16="http://schemas.microsoft.com/office/drawing/2014/main" val="20002"/>
                    </a:ext>
                  </a:extLst>
                </a:gridCol>
                <a:gridCol w="851052">
                  <a:extLst>
                    <a:ext uri="{9D8B030D-6E8A-4147-A177-3AD203B41FA5}">
                      <a16:colId xmlns:a16="http://schemas.microsoft.com/office/drawing/2014/main" val="20003"/>
                    </a:ext>
                  </a:extLst>
                </a:gridCol>
                <a:gridCol w="963076">
                  <a:extLst>
                    <a:ext uri="{9D8B030D-6E8A-4147-A177-3AD203B41FA5}">
                      <a16:colId xmlns:a16="http://schemas.microsoft.com/office/drawing/2014/main" val="20004"/>
                    </a:ext>
                  </a:extLst>
                </a:gridCol>
              </a:tblGrid>
              <a:tr h="163185">
                <a:tc>
                  <a:txBody>
                    <a:bodyPr/>
                    <a:lstStyle/>
                    <a:p>
                      <a:pPr algn="l" fontAlgn="ctr"/>
                      <a:r>
                        <a:rPr lang="fr-FR" sz="700" b="1" i="0" u="none" strike="noStrike" dirty="0">
                          <a:solidFill>
                            <a:srgbClr val="000000"/>
                          </a:solidFill>
                          <a:latin typeface="Calibri"/>
                        </a:rPr>
                        <a:t>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fr-FR" sz="900" b="1" i="0" u="none" strike="noStrike">
                          <a:solidFill>
                            <a:srgbClr val="000000"/>
                          </a:solidFill>
                          <a:latin typeface="Calibri"/>
                        </a:rPr>
                        <a:t>Budget prévisionnel 2023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hMerge="1">
                  <a:txBody>
                    <a:bodyPr/>
                    <a:lstStyle/>
                    <a:p>
                      <a:endParaRPr lang="fr-FR"/>
                    </a:p>
                  </a:txBody>
                  <a:tcPr/>
                </a:tc>
                <a:tc gridSpan="2">
                  <a:txBody>
                    <a:bodyPr/>
                    <a:lstStyle/>
                    <a:p>
                      <a:pPr algn="ctr" fontAlgn="ctr"/>
                      <a:r>
                        <a:rPr lang="fr-FR" sz="900" b="1" i="0" u="none" strike="noStrike" dirty="0">
                          <a:solidFill>
                            <a:srgbClr val="000000"/>
                          </a:solidFill>
                          <a:latin typeface="Calibri"/>
                        </a:rPr>
                        <a:t>Réalisé au 30/08/2023 </a:t>
                      </a:r>
                    </a:p>
                  </a:txBody>
                  <a:tcPr marL="0" marR="0" marT="0" marB="0" anchor="ctr">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fr-FR"/>
                    </a:p>
                  </a:txBody>
                  <a:tcPr/>
                </a:tc>
                <a:extLst>
                  <a:ext uri="{0D108BD9-81ED-4DB2-BD59-A6C34878D82A}">
                    <a16:rowId xmlns:a16="http://schemas.microsoft.com/office/drawing/2014/main" val="10000"/>
                  </a:ext>
                </a:extLst>
              </a:tr>
              <a:tr h="119669">
                <a:tc>
                  <a:txBody>
                    <a:bodyPr/>
                    <a:lstStyle/>
                    <a:p>
                      <a:pPr algn="l" fontAlgn="b"/>
                      <a:r>
                        <a:rPr lang="fr-FR" sz="7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7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7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7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7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157745">
                <a:tc>
                  <a:txBody>
                    <a:bodyPr/>
                    <a:lstStyle/>
                    <a:p>
                      <a:pPr algn="l" fontAlgn="b"/>
                      <a:r>
                        <a:rPr lang="fr-FR" sz="900" b="1" i="0" u="sng" strike="noStrike" dirty="0">
                          <a:solidFill>
                            <a:srgbClr val="000000"/>
                          </a:solidFill>
                          <a:latin typeface="Calibri"/>
                        </a:rPr>
                        <a:t>Solde début exercice</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fr-FR" sz="900" b="1" i="0" u="none" strike="noStrike">
                          <a:solidFill>
                            <a:srgbClr val="000000"/>
                          </a:solidFill>
                          <a:latin typeface="Calibri"/>
                        </a:rPr>
                        <a:t>1627</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hMerge="1">
                  <a:txBody>
                    <a:bodyPr/>
                    <a:lstStyle/>
                    <a:p>
                      <a:endParaRPr lang="fr-FR"/>
                    </a:p>
                  </a:txBody>
                  <a:tcPr/>
                </a:tc>
                <a:tc gridSpan="2">
                  <a:txBody>
                    <a:bodyPr/>
                    <a:lstStyle/>
                    <a:p>
                      <a:pPr algn="ctr" fontAlgn="b"/>
                      <a:r>
                        <a:rPr lang="fr-FR" sz="900" b="1" i="0" u="none" strike="noStrike" dirty="0">
                          <a:solidFill>
                            <a:srgbClr val="000000"/>
                          </a:solidFill>
                          <a:latin typeface="Calibri"/>
                        </a:rPr>
                        <a:t>1627</a:t>
                      </a:r>
                    </a:p>
                  </a:txBody>
                  <a:tcPr marL="0" marR="0" marT="0" marB="0" anchor="b">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fr-FR"/>
                    </a:p>
                  </a:txBody>
                  <a:tcPr/>
                </a:tc>
                <a:extLst>
                  <a:ext uri="{0D108BD9-81ED-4DB2-BD59-A6C34878D82A}">
                    <a16:rowId xmlns:a16="http://schemas.microsoft.com/office/drawing/2014/main" val="10002"/>
                  </a:ext>
                </a:extLst>
              </a:tr>
              <a:tr h="135986">
                <a:tc>
                  <a:txBody>
                    <a:bodyPr/>
                    <a:lstStyle/>
                    <a:p>
                      <a:pPr algn="l" fontAlgn="b"/>
                      <a:r>
                        <a:rPr lang="fr-FR" sz="800" b="0"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135986">
                <a:tc>
                  <a:txBody>
                    <a:bodyPr/>
                    <a:lstStyle/>
                    <a:p>
                      <a:pPr algn="l" fontAlgn="b"/>
                      <a:r>
                        <a:rPr lang="fr-FR" sz="800" b="1" i="0" u="none" strike="noStrike">
                          <a:solidFill>
                            <a:srgbClr val="000000"/>
                          </a:solidFill>
                          <a:latin typeface="Calibri"/>
                        </a:rPr>
                        <a:t>Libellé</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latin typeface="Calibri"/>
                        </a:rPr>
                        <a:t>Recettes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1" i="0" u="none" strike="noStrike">
                          <a:solidFill>
                            <a:srgbClr val="000000"/>
                          </a:solidFill>
                          <a:latin typeface="Calibri"/>
                        </a:rPr>
                        <a:t>Dépenses</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1" i="0" u="none" strike="noStrike" dirty="0">
                          <a:solidFill>
                            <a:srgbClr val="000000"/>
                          </a:solidFill>
                          <a:latin typeface="Calibri"/>
                        </a:rPr>
                        <a:t>Recettes</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1" i="0" u="none" strike="noStrike">
                          <a:solidFill>
                            <a:srgbClr val="000000"/>
                          </a:solidFill>
                          <a:latin typeface="Calibri"/>
                        </a:rPr>
                        <a:t>Dépenses</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141427">
                <a:tc>
                  <a:txBody>
                    <a:bodyPr/>
                    <a:lstStyle/>
                    <a:p>
                      <a:pPr algn="l" fontAlgn="b"/>
                      <a:r>
                        <a:rPr lang="fr-FR" sz="800" b="1"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1" i="0" u="none" strike="noStrike">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21813">
                <a:tc>
                  <a:txBody>
                    <a:bodyPr/>
                    <a:lstStyle/>
                    <a:p>
                      <a:pPr algn="l" fontAlgn="b"/>
                      <a:r>
                        <a:rPr lang="fr-FR" sz="900" b="1" i="0" u="sng" strike="noStrike">
                          <a:solidFill>
                            <a:srgbClr val="000000"/>
                          </a:solidFill>
                          <a:latin typeface="Calibri"/>
                        </a:rPr>
                        <a:t>Ventes et dons aux associations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135986">
                <a:tc>
                  <a:txBody>
                    <a:bodyPr/>
                    <a:lstStyle/>
                    <a:p>
                      <a:pPr algn="r" fontAlgn="b"/>
                      <a:r>
                        <a:rPr lang="fr-FR" sz="800" b="0" i="0" u="none" strike="noStrike">
                          <a:solidFill>
                            <a:srgbClr val="000000"/>
                          </a:solidFill>
                          <a:latin typeface="Calibri"/>
                        </a:rPr>
                        <a:t>Vente des fagots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2600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3327,4</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135986">
                <a:tc>
                  <a:txBody>
                    <a:bodyPr/>
                    <a:lstStyle/>
                    <a:p>
                      <a:pPr algn="r" fontAlgn="b"/>
                      <a:r>
                        <a:rPr lang="fr-FR" sz="800" b="0" i="0" u="none" strike="noStrike">
                          <a:solidFill>
                            <a:srgbClr val="000000"/>
                          </a:solidFill>
                          <a:latin typeface="Calibri"/>
                        </a:rPr>
                        <a:t>Vente de sacs de sarments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2100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2431</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r h="135986">
                <a:tc>
                  <a:txBody>
                    <a:bodyPr/>
                    <a:lstStyle/>
                    <a:p>
                      <a:pPr algn="r" fontAlgn="b"/>
                      <a:r>
                        <a:rPr lang="fr-FR" sz="800" b="0" i="0" u="none" strike="noStrike">
                          <a:solidFill>
                            <a:srgbClr val="000000"/>
                          </a:solidFill>
                          <a:latin typeface="Calibri"/>
                        </a:rPr>
                        <a:t>Vente des sacs de ceps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1500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1182</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135986">
                <a:tc>
                  <a:txBody>
                    <a:bodyPr/>
                    <a:lstStyle/>
                    <a:p>
                      <a:pPr algn="r" fontAlgn="b"/>
                      <a:r>
                        <a:rPr lang="fr-FR" sz="800" b="0" i="0" u="none" strike="noStrike">
                          <a:solidFill>
                            <a:srgbClr val="000000"/>
                          </a:solidFill>
                          <a:latin typeface="Calibri"/>
                        </a:rPr>
                        <a:t>Vente de ceps en vrac</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602</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10"/>
                  </a:ext>
                </a:extLst>
              </a:tr>
              <a:tr h="141427">
                <a:tc>
                  <a:txBody>
                    <a:bodyPr/>
                    <a:lstStyle/>
                    <a:p>
                      <a:pPr algn="r" fontAlgn="b"/>
                      <a:r>
                        <a:rPr lang="fr-FR" sz="800" b="0" i="0" u="none" strike="noStrike">
                          <a:solidFill>
                            <a:srgbClr val="000000"/>
                          </a:solidFill>
                          <a:latin typeface="Calibri"/>
                        </a:rPr>
                        <a:t>Dons aux associations (associations élues et Restos du Cœur)</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6200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7542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r h="152306">
                <a:tc>
                  <a:txBody>
                    <a:bodyPr/>
                    <a:lstStyle/>
                    <a:p>
                      <a:pPr algn="l" fontAlgn="b"/>
                      <a:r>
                        <a:rPr lang="fr-FR" sz="900" b="1" i="0" u="none" strike="noStrike">
                          <a:solidFill>
                            <a:srgbClr val="000000"/>
                          </a:solidFill>
                          <a:latin typeface="Calibri"/>
                        </a:rPr>
                        <a:t>Total Ventes et dons aux associations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rgbClr val="000000"/>
                          </a:solidFill>
                          <a:latin typeface="Calibri"/>
                        </a:rPr>
                        <a:t>6200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900" b="1" i="0" u="none" strike="noStrike">
                          <a:solidFill>
                            <a:srgbClr val="000000"/>
                          </a:solidFill>
                          <a:latin typeface="Calibri"/>
                        </a:rPr>
                        <a:t>6200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900" b="1" i="0" u="none" strike="noStrike" dirty="0">
                          <a:solidFill>
                            <a:srgbClr val="000000"/>
                          </a:solidFill>
                          <a:latin typeface="Calibri"/>
                        </a:rPr>
                        <a:t>7542,4</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900" b="1" i="0" u="none" strike="noStrike">
                          <a:solidFill>
                            <a:srgbClr val="000000"/>
                          </a:solidFill>
                          <a:latin typeface="Calibri"/>
                        </a:rPr>
                        <a:t>7542</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12"/>
                  </a:ext>
                </a:extLst>
              </a:tr>
              <a:tr h="157745">
                <a:tc>
                  <a:txBody>
                    <a:bodyPr/>
                    <a:lstStyle/>
                    <a:p>
                      <a:pPr algn="l" fontAlgn="b"/>
                      <a:r>
                        <a:rPr lang="fr-FR" sz="9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fr-FR" sz="900" b="1"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hMerge="1">
                  <a:txBody>
                    <a:bodyPr/>
                    <a:lstStyle/>
                    <a:p>
                      <a:endParaRPr lang="fr-FR"/>
                    </a:p>
                  </a:txBody>
                  <a:tcPr/>
                </a:tc>
                <a:tc gridSpan="2">
                  <a:txBody>
                    <a:bodyPr/>
                    <a:lstStyle/>
                    <a:p>
                      <a:pPr algn="ctr" fontAlgn="b"/>
                      <a:r>
                        <a:rPr lang="fr-FR" sz="900" b="0" i="0" u="none" strike="noStrike" dirty="0">
                          <a:solidFill>
                            <a:srgbClr val="000000"/>
                          </a:solidFill>
                          <a:latin typeface="Calibri"/>
                        </a:rPr>
                        <a:t>0</a:t>
                      </a:r>
                    </a:p>
                  </a:txBody>
                  <a:tcPr marL="0" marR="0" marT="0" marB="0" anchor="b">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fr-FR"/>
                    </a:p>
                  </a:txBody>
                  <a:tcPr/>
                </a:tc>
                <a:extLst>
                  <a:ext uri="{0D108BD9-81ED-4DB2-BD59-A6C34878D82A}">
                    <a16:rowId xmlns:a16="http://schemas.microsoft.com/office/drawing/2014/main" val="10013"/>
                  </a:ext>
                </a:extLst>
              </a:tr>
              <a:tr h="152306">
                <a:tc>
                  <a:txBody>
                    <a:bodyPr/>
                    <a:lstStyle/>
                    <a:p>
                      <a:pPr algn="l" fontAlgn="b"/>
                      <a:r>
                        <a:rPr lang="fr-FR" sz="900" b="1" i="0" u="sng" strike="noStrike">
                          <a:solidFill>
                            <a:srgbClr val="000000"/>
                          </a:solidFill>
                          <a:latin typeface="Calibri"/>
                        </a:rPr>
                        <a:t>Fonctionnement</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14"/>
                  </a:ext>
                </a:extLst>
              </a:tr>
              <a:tr h="135986">
                <a:tc>
                  <a:txBody>
                    <a:bodyPr/>
                    <a:lstStyle/>
                    <a:p>
                      <a:pPr algn="l" fontAlgn="b"/>
                      <a:r>
                        <a:rPr lang="fr-FR" sz="800" b="1" i="0" u="none" strike="noStrike">
                          <a:solidFill>
                            <a:srgbClr val="000000"/>
                          </a:solidFill>
                          <a:latin typeface="Calibri"/>
                        </a:rPr>
                        <a:t>Recettes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15"/>
                  </a:ext>
                </a:extLst>
              </a:tr>
              <a:tr h="135986">
                <a:tc>
                  <a:txBody>
                    <a:bodyPr/>
                    <a:lstStyle/>
                    <a:p>
                      <a:pPr algn="r" fontAlgn="b"/>
                      <a:r>
                        <a:rPr lang="fr-FR" sz="800" b="0" i="0" u="none" strike="noStrike">
                          <a:solidFill>
                            <a:srgbClr val="000000"/>
                          </a:solidFill>
                          <a:latin typeface="Calibri"/>
                        </a:rPr>
                        <a:t>Adhésions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450,00</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rowSpan="5">
                  <a:txBody>
                    <a:bodyPr/>
                    <a:lstStyle/>
                    <a:p>
                      <a:pPr algn="ctr" fontAlgn="b"/>
                      <a:endParaRPr lang="fr-FR" sz="8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16"/>
                  </a:ext>
                </a:extLst>
              </a:tr>
              <a:tr h="135986">
                <a:tc>
                  <a:txBody>
                    <a:bodyPr/>
                    <a:lstStyle/>
                    <a:p>
                      <a:pPr algn="r" fontAlgn="b"/>
                      <a:r>
                        <a:rPr lang="fr-FR" sz="800" b="0" i="0" u="none" strike="noStrike">
                          <a:solidFill>
                            <a:srgbClr val="000000"/>
                          </a:solidFill>
                          <a:latin typeface="Calibri"/>
                        </a:rPr>
                        <a:t>Dons (sur ventes, sur cotisations et versements libres)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246,20</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fr-FR"/>
                    </a:p>
                  </a:txBody>
                  <a:tcPr/>
                </a:tc>
                <a:extLst>
                  <a:ext uri="{0D108BD9-81ED-4DB2-BD59-A6C34878D82A}">
                    <a16:rowId xmlns:a16="http://schemas.microsoft.com/office/drawing/2014/main" val="10017"/>
                  </a:ext>
                </a:extLst>
              </a:tr>
              <a:tr h="135986">
                <a:tc>
                  <a:txBody>
                    <a:bodyPr/>
                    <a:lstStyle/>
                    <a:p>
                      <a:pPr algn="r" fontAlgn="b"/>
                      <a:r>
                        <a:rPr lang="fr-FR" sz="800" b="0" i="0" u="none" strike="noStrike" dirty="0">
                          <a:solidFill>
                            <a:srgbClr val="000000"/>
                          </a:solidFill>
                          <a:latin typeface="Calibri"/>
                        </a:rPr>
                        <a:t>Subvention Mairie St Médard</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200,00</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fr-FR"/>
                    </a:p>
                  </a:txBody>
                  <a:tcPr/>
                </a:tc>
                <a:extLst>
                  <a:ext uri="{0D108BD9-81ED-4DB2-BD59-A6C34878D82A}">
                    <a16:rowId xmlns:a16="http://schemas.microsoft.com/office/drawing/2014/main" val="10018"/>
                  </a:ext>
                </a:extLst>
              </a:tr>
              <a:tr h="135986">
                <a:tc>
                  <a:txBody>
                    <a:bodyPr/>
                    <a:lstStyle/>
                    <a:p>
                      <a:pPr algn="r" fontAlgn="b"/>
                      <a:r>
                        <a:rPr lang="fr-FR" sz="800" b="0" i="0" u="none" strike="noStrike">
                          <a:solidFill>
                            <a:srgbClr val="000000"/>
                          </a:solidFill>
                          <a:latin typeface="Calibri"/>
                        </a:rPr>
                        <a:t>Recette repas A.G</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270,00</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fr-FR"/>
                    </a:p>
                  </a:txBody>
                  <a:tcPr/>
                </a:tc>
                <a:extLst>
                  <a:ext uri="{0D108BD9-81ED-4DB2-BD59-A6C34878D82A}">
                    <a16:rowId xmlns:a16="http://schemas.microsoft.com/office/drawing/2014/main" val="10019"/>
                  </a:ext>
                </a:extLst>
              </a:tr>
              <a:tr h="135986">
                <a:tc>
                  <a:txBody>
                    <a:bodyPr/>
                    <a:lstStyle/>
                    <a:p>
                      <a:pPr algn="r" fontAlgn="b"/>
                      <a:r>
                        <a:rPr lang="fr-FR" sz="800" b="0" i="0" u="none" strike="noStrike" dirty="0">
                          <a:solidFill>
                            <a:srgbClr val="000000"/>
                          </a:solidFill>
                          <a:latin typeface="Calibri"/>
                        </a:rPr>
                        <a:t>Vente matériel asso (remorque, tréteaux)</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200,00</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fr-FR"/>
                    </a:p>
                  </a:txBody>
                  <a:tcPr/>
                </a:tc>
                <a:extLst>
                  <a:ext uri="{0D108BD9-81ED-4DB2-BD59-A6C34878D82A}">
                    <a16:rowId xmlns:a16="http://schemas.microsoft.com/office/drawing/2014/main" val="10020"/>
                  </a:ext>
                </a:extLst>
              </a:tr>
              <a:tr h="135986">
                <a:tc>
                  <a:txBody>
                    <a:bodyPr/>
                    <a:lstStyle/>
                    <a:p>
                      <a:pPr algn="l" fontAlgn="b"/>
                      <a:r>
                        <a:rPr lang="fr-FR" sz="800" b="1" i="0" u="none" strike="noStrike" dirty="0">
                          <a:solidFill>
                            <a:srgbClr val="000000"/>
                          </a:solidFill>
                          <a:latin typeface="Calibri"/>
                        </a:rPr>
                        <a:t>Dépenses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1"/>
                  </a:ext>
                </a:extLst>
              </a:tr>
              <a:tr h="135986">
                <a:tc>
                  <a:txBody>
                    <a:bodyPr/>
                    <a:lstStyle/>
                    <a:p>
                      <a:pPr algn="r" fontAlgn="b"/>
                      <a:r>
                        <a:rPr lang="fr-FR" sz="800" b="0" i="0" u="none" strike="noStrike" dirty="0">
                          <a:solidFill>
                            <a:srgbClr val="000000"/>
                          </a:solidFill>
                          <a:latin typeface="Calibri"/>
                        </a:rPr>
                        <a:t>Petit matériel (bâche, sécateurs…)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270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270,98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2"/>
                  </a:ext>
                </a:extLst>
              </a:tr>
              <a:tr h="135986">
                <a:tc>
                  <a:txBody>
                    <a:bodyPr/>
                    <a:lstStyle/>
                    <a:p>
                      <a:pPr algn="r" fontAlgn="b"/>
                      <a:r>
                        <a:rPr lang="fr-FR" sz="800" b="0" i="0" u="none" strike="noStrike" dirty="0">
                          <a:solidFill>
                            <a:srgbClr val="000000"/>
                          </a:solidFill>
                          <a:latin typeface="Calibri"/>
                        </a:rPr>
                        <a:t>Liens pour fagots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60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3"/>
                  </a:ext>
                </a:extLst>
              </a:tr>
              <a:tr h="135986">
                <a:tc>
                  <a:txBody>
                    <a:bodyPr/>
                    <a:lstStyle/>
                    <a:p>
                      <a:pPr algn="r" fontAlgn="b"/>
                      <a:r>
                        <a:rPr lang="fr-FR" sz="800" b="0" i="0" u="none" strike="noStrike">
                          <a:solidFill>
                            <a:srgbClr val="000000"/>
                          </a:solidFill>
                          <a:latin typeface="Calibri"/>
                        </a:rPr>
                        <a:t>Frais de bouche fagotage nominal</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240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156,29</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4"/>
                  </a:ext>
                </a:extLst>
              </a:tr>
              <a:tr h="135986">
                <a:tc>
                  <a:txBody>
                    <a:bodyPr/>
                    <a:lstStyle/>
                    <a:p>
                      <a:pPr algn="r" fontAlgn="b"/>
                      <a:r>
                        <a:rPr lang="fr-FR" sz="800" b="0" i="0" u="none" strike="noStrike">
                          <a:solidFill>
                            <a:srgbClr val="000000"/>
                          </a:solidFill>
                          <a:latin typeface="Calibri"/>
                        </a:rPr>
                        <a:t>Frais de bouche exceptionnel (galette….)</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60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45,00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5"/>
                  </a:ext>
                </a:extLst>
              </a:tr>
              <a:tr h="135986">
                <a:tc>
                  <a:txBody>
                    <a:bodyPr/>
                    <a:lstStyle/>
                    <a:p>
                      <a:pPr algn="r" fontAlgn="b"/>
                      <a:r>
                        <a:rPr lang="fr-FR" sz="800" b="0" i="0" u="none" strike="noStrike">
                          <a:solidFill>
                            <a:srgbClr val="000000"/>
                          </a:solidFill>
                          <a:latin typeface="Calibri"/>
                        </a:rPr>
                        <a:t>Frais de bouche repas Assemblée générale</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300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dirty="0">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dirty="0">
                          <a:solidFill>
                            <a:srgbClr val="000000"/>
                          </a:solidFill>
                          <a:latin typeface="Calibri"/>
                        </a:rPr>
                        <a:t>172,65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6"/>
                  </a:ext>
                </a:extLst>
              </a:tr>
              <a:tr h="135986">
                <a:tc>
                  <a:txBody>
                    <a:bodyPr/>
                    <a:lstStyle/>
                    <a:p>
                      <a:pPr algn="r" fontAlgn="b"/>
                      <a:r>
                        <a:rPr lang="fr-FR" sz="800" b="0" i="0" u="none" strike="noStrike">
                          <a:solidFill>
                            <a:srgbClr val="000000"/>
                          </a:solidFill>
                          <a:latin typeface="Calibri"/>
                        </a:rPr>
                        <a:t>Assurance</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180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a:solidFill>
                            <a:srgbClr val="000000"/>
                          </a:solidFill>
                          <a:latin typeface="Calibri"/>
                        </a:rPr>
                        <a:t>190,17</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7"/>
                  </a:ext>
                </a:extLst>
              </a:tr>
              <a:tr h="141427">
                <a:tc>
                  <a:txBody>
                    <a:bodyPr/>
                    <a:lstStyle/>
                    <a:p>
                      <a:pPr algn="r" fontAlgn="b"/>
                      <a:r>
                        <a:rPr lang="fr-FR" sz="800" b="0" i="0" u="none" strike="noStrike">
                          <a:solidFill>
                            <a:srgbClr val="000000"/>
                          </a:solidFill>
                          <a:latin typeface="Calibri"/>
                        </a:rPr>
                        <a:t>Communication (vidéo, timbres, badges, enveloppes...)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dirty="0">
                          <a:solidFill>
                            <a:srgbClr val="000000"/>
                          </a:solidFill>
                          <a:latin typeface="Calibri"/>
                        </a:rPr>
                        <a:t>166,55</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8"/>
                  </a:ext>
                </a:extLst>
              </a:tr>
              <a:tr h="152306">
                <a:tc>
                  <a:txBody>
                    <a:bodyPr/>
                    <a:lstStyle/>
                    <a:p>
                      <a:pPr algn="l" fontAlgn="b"/>
                      <a:r>
                        <a:rPr lang="fr-FR" sz="900" b="1" i="0" u="none" strike="noStrike">
                          <a:solidFill>
                            <a:srgbClr val="000000"/>
                          </a:solidFill>
                          <a:latin typeface="Calibri"/>
                        </a:rPr>
                        <a:t>Total Fonctionnement</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rgbClr val="000000"/>
                          </a:solidFill>
                          <a:latin typeface="Calibri"/>
                        </a:rPr>
                        <a:t>1340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900" b="1" i="0" u="none" strike="noStrike">
                          <a:solidFill>
                            <a:srgbClr val="000000"/>
                          </a:solidFill>
                          <a:latin typeface="Calibri"/>
                        </a:rPr>
                        <a:t>1160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900" b="1" i="0" u="none" strike="noStrike">
                          <a:solidFill>
                            <a:srgbClr val="000000"/>
                          </a:solidFill>
                          <a:latin typeface="Calibri"/>
                        </a:rPr>
                        <a:t>1366,20</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900" b="1" i="0" u="none" strike="noStrike" dirty="0">
                          <a:solidFill>
                            <a:srgbClr val="000000"/>
                          </a:solidFill>
                          <a:latin typeface="Calibri"/>
                        </a:rPr>
                        <a:t>1001,64</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29"/>
                  </a:ext>
                </a:extLst>
              </a:tr>
              <a:tr h="157745">
                <a:tc>
                  <a:txBody>
                    <a:bodyPr/>
                    <a:lstStyle/>
                    <a:p>
                      <a:pPr algn="l" fontAlgn="b"/>
                      <a:r>
                        <a:rPr lang="fr-FR" sz="900" b="1"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fr-FR" sz="900" b="1" i="0" u="none" strike="noStrike">
                          <a:solidFill>
                            <a:srgbClr val="000000"/>
                          </a:solidFill>
                          <a:latin typeface="Calibri"/>
                        </a:rPr>
                        <a:t>180</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hMerge="1">
                  <a:txBody>
                    <a:bodyPr/>
                    <a:lstStyle/>
                    <a:p>
                      <a:endParaRPr lang="fr-FR"/>
                    </a:p>
                  </a:txBody>
                  <a:tcPr/>
                </a:tc>
                <a:tc gridSpan="2">
                  <a:txBody>
                    <a:bodyPr/>
                    <a:lstStyle/>
                    <a:p>
                      <a:pPr algn="ctr" fontAlgn="b"/>
                      <a:r>
                        <a:rPr lang="fr-FR" sz="900" b="1" i="0" u="none" strike="noStrike" dirty="0">
                          <a:solidFill>
                            <a:srgbClr val="000000"/>
                          </a:solidFill>
                          <a:latin typeface="Calibri"/>
                        </a:rPr>
                        <a:t>364,56</a:t>
                      </a:r>
                    </a:p>
                  </a:txBody>
                  <a:tcPr marL="0" marR="0" marT="0" marB="0" anchor="b">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fr-FR"/>
                    </a:p>
                  </a:txBody>
                  <a:tcPr/>
                </a:tc>
                <a:extLst>
                  <a:ext uri="{0D108BD9-81ED-4DB2-BD59-A6C34878D82A}">
                    <a16:rowId xmlns:a16="http://schemas.microsoft.com/office/drawing/2014/main" val="10030"/>
                  </a:ext>
                </a:extLst>
              </a:tr>
              <a:tr h="152306">
                <a:tc>
                  <a:txBody>
                    <a:bodyPr/>
                    <a:lstStyle/>
                    <a:p>
                      <a:pPr algn="l" fontAlgn="b"/>
                      <a:r>
                        <a:rPr lang="fr-FR" sz="900" b="1" i="0" u="sng" strike="noStrike">
                          <a:solidFill>
                            <a:srgbClr val="000000"/>
                          </a:solidFill>
                          <a:latin typeface="Calibri"/>
                        </a:rPr>
                        <a:t>Investissements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31"/>
                  </a:ext>
                </a:extLst>
              </a:tr>
              <a:tr h="135986">
                <a:tc>
                  <a:txBody>
                    <a:bodyPr/>
                    <a:lstStyle/>
                    <a:p>
                      <a:pPr algn="r" fontAlgn="b"/>
                      <a:r>
                        <a:rPr lang="fr-FR" sz="800" b="0" i="0" u="none" strike="noStrike">
                          <a:solidFill>
                            <a:srgbClr val="000000"/>
                          </a:solidFill>
                          <a:latin typeface="Calibri"/>
                        </a:rPr>
                        <a:t>Subvention C.M.S.O</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1500</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32"/>
                  </a:ext>
                </a:extLst>
              </a:tr>
              <a:tr h="141427">
                <a:tc>
                  <a:txBody>
                    <a:bodyPr/>
                    <a:lstStyle/>
                    <a:p>
                      <a:pPr algn="r" fontAlgn="b"/>
                      <a:r>
                        <a:rPr lang="fr-FR" sz="800" b="0" i="0" u="none" strike="noStrike">
                          <a:solidFill>
                            <a:srgbClr val="000000"/>
                          </a:solidFill>
                          <a:latin typeface="Calibri"/>
                        </a:rPr>
                        <a:t>Investissement gros matériel (remorque et carte grise)</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1385</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800" b="0" i="0" u="none" strike="noStrike" dirty="0">
                          <a:solidFill>
                            <a:srgbClr val="000000"/>
                          </a:solidFill>
                          <a:latin typeface="Calibri"/>
                        </a:rPr>
                        <a:t>2962,38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33"/>
                  </a:ext>
                </a:extLst>
              </a:tr>
              <a:tr h="152306">
                <a:tc>
                  <a:txBody>
                    <a:bodyPr/>
                    <a:lstStyle/>
                    <a:p>
                      <a:pPr algn="l" fontAlgn="b"/>
                      <a:r>
                        <a:rPr lang="fr-FR" sz="900" b="1" i="0" u="none" strike="noStrike" dirty="0">
                          <a:solidFill>
                            <a:srgbClr val="000000"/>
                          </a:solidFill>
                          <a:latin typeface="Calibri"/>
                        </a:rPr>
                        <a:t>Total investissements</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900" b="1" i="0" u="none" strike="noStrike">
                          <a:solidFill>
                            <a:srgbClr val="000000"/>
                          </a:solidFill>
                          <a:latin typeface="Calibri"/>
                        </a:rPr>
                        <a:t>1385</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900" b="1" i="0" u="none" strike="noStrike">
                          <a:solidFill>
                            <a:srgbClr val="000000"/>
                          </a:solidFill>
                          <a:latin typeface="Calibri"/>
                        </a:rPr>
                        <a:t>1500</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fr-FR" sz="900" b="1" i="0" u="none" strike="noStrike" dirty="0">
                          <a:solidFill>
                            <a:srgbClr val="000000"/>
                          </a:solidFill>
                          <a:latin typeface="Calibri"/>
                        </a:rPr>
                        <a:t>2962,38</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34"/>
                  </a:ext>
                </a:extLst>
              </a:tr>
              <a:tr h="157745">
                <a:tc>
                  <a:txBody>
                    <a:bodyPr/>
                    <a:lstStyle/>
                    <a:p>
                      <a:pPr algn="l" fontAlgn="b"/>
                      <a:r>
                        <a:rPr lang="fr-FR" sz="900" b="1" i="0" u="none" strike="noStrike">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fr-FR" sz="900" b="1" i="0" u="none" strike="noStrike">
                          <a:solidFill>
                            <a:srgbClr val="000000"/>
                          </a:solidFill>
                          <a:latin typeface="Calibri"/>
                        </a:rPr>
                        <a:t>-1385</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hMerge="1">
                  <a:txBody>
                    <a:bodyPr/>
                    <a:lstStyle/>
                    <a:p>
                      <a:endParaRPr lang="fr-FR"/>
                    </a:p>
                  </a:txBody>
                  <a:tcPr/>
                </a:tc>
                <a:tc gridSpan="2">
                  <a:txBody>
                    <a:bodyPr/>
                    <a:lstStyle/>
                    <a:p>
                      <a:pPr algn="ctr" fontAlgn="b"/>
                      <a:r>
                        <a:rPr lang="fr-FR" sz="900" b="1" i="0" u="none" strike="noStrike" dirty="0">
                          <a:solidFill>
                            <a:srgbClr val="000000"/>
                          </a:solidFill>
                          <a:latin typeface="Calibri"/>
                        </a:rPr>
                        <a:t>-1462,38</a:t>
                      </a:r>
                    </a:p>
                  </a:txBody>
                  <a:tcPr marL="0" marR="0" marT="0" marB="0" anchor="b">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fr-FR"/>
                    </a:p>
                  </a:txBody>
                  <a:tcPr/>
                </a:tc>
                <a:extLst>
                  <a:ext uri="{0D108BD9-81ED-4DB2-BD59-A6C34878D82A}">
                    <a16:rowId xmlns:a16="http://schemas.microsoft.com/office/drawing/2014/main" val="10035"/>
                  </a:ext>
                </a:extLst>
              </a:tr>
              <a:tr h="178406">
                <a:tc>
                  <a:txBody>
                    <a:bodyPr/>
                    <a:lstStyle/>
                    <a:p>
                      <a:pPr algn="l" fontAlgn="b"/>
                      <a:r>
                        <a:rPr lang="fr-FR" sz="1200" b="1" i="0" u="none" strike="noStrike" dirty="0">
                          <a:solidFill>
                            <a:srgbClr val="000000"/>
                          </a:solidFill>
                          <a:latin typeface="Calibri"/>
                        </a:rPr>
                        <a:t>RESULTAT</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b"/>
                      <a:r>
                        <a:rPr lang="fr-FR" sz="800" b="0" i="0" u="none" strike="noStrike">
                          <a:solidFill>
                            <a:srgbClr val="000000"/>
                          </a:solidFill>
                          <a:latin typeface="Calibri"/>
                        </a:rPr>
                        <a:t> </a:t>
                      </a:r>
                    </a:p>
                  </a:txBody>
                  <a:tcPr marL="0" marR="0" marT="0" marB="0" anchor="b">
                    <a:lnL>
                      <a:noFill/>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gridSpan="2">
                  <a:txBody>
                    <a:bodyPr/>
                    <a:lstStyle/>
                    <a:p>
                      <a:pPr algn="ctr" fontAlgn="b"/>
                      <a:r>
                        <a:rPr lang="fr-FR" sz="900" b="1" i="0" u="none" strike="noStrike" dirty="0">
                          <a:solidFill>
                            <a:srgbClr val="000000"/>
                          </a:solidFill>
                          <a:latin typeface="Calibri"/>
                        </a:rPr>
                        <a:t>-1098</a:t>
                      </a:r>
                    </a:p>
                  </a:txBody>
                  <a:tcPr marL="0" marR="0" marT="0" marB="0" anchor="b">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fr-FR"/>
                    </a:p>
                  </a:txBody>
                  <a:tcPr/>
                </a:tc>
                <a:extLst>
                  <a:ext uri="{0D108BD9-81ED-4DB2-BD59-A6C34878D82A}">
                    <a16:rowId xmlns:a16="http://schemas.microsoft.com/office/drawing/2014/main" val="10036"/>
                  </a:ext>
                </a:extLst>
              </a:tr>
              <a:tr h="157745">
                <a:tc>
                  <a:txBody>
                    <a:bodyPr/>
                    <a:lstStyle/>
                    <a:p>
                      <a:pPr algn="l" fontAlgn="b"/>
                      <a:r>
                        <a:rPr lang="fr-FR" sz="900" b="1" i="0" u="sng" strike="noStrike">
                          <a:solidFill>
                            <a:srgbClr val="000000"/>
                          </a:solidFill>
                          <a:latin typeface="Calibri"/>
                        </a:rPr>
                        <a:t>Solde fin d'exercice</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fontAlgn="b"/>
                      <a:r>
                        <a:rPr lang="fr-FR" sz="900" b="1" i="0" u="none" strike="noStrike">
                          <a:solidFill>
                            <a:srgbClr val="000000"/>
                          </a:solidFill>
                          <a:latin typeface="Calibri"/>
                        </a:rPr>
                        <a:t>422</a:t>
                      </a:r>
                    </a:p>
                  </a:txBody>
                  <a:tcPr marL="0" marR="0" marT="0"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B9B8"/>
                    </a:solidFill>
                  </a:tcPr>
                </a:tc>
                <a:tc hMerge="1">
                  <a:txBody>
                    <a:bodyPr/>
                    <a:lstStyle/>
                    <a:p>
                      <a:endParaRPr lang="fr-FR"/>
                    </a:p>
                  </a:txBody>
                  <a:tcPr/>
                </a:tc>
                <a:tc gridSpan="2">
                  <a:txBody>
                    <a:bodyPr/>
                    <a:lstStyle/>
                    <a:p>
                      <a:pPr algn="ctr" fontAlgn="b"/>
                      <a:r>
                        <a:rPr lang="fr-FR" sz="900" b="1" i="0" u="none" strike="noStrike" dirty="0">
                          <a:solidFill>
                            <a:srgbClr val="000000"/>
                          </a:solidFill>
                          <a:latin typeface="Calibri"/>
                        </a:rPr>
                        <a:t>530,02</a:t>
                      </a:r>
                    </a:p>
                  </a:txBody>
                  <a:tcPr marL="0" marR="0" marT="0" marB="0" anchor="b">
                    <a:lnL w="25400" cap="flat" cmpd="dbl"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BE5F1"/>
                    </a:solidFill>
                  </a:tcPr>
                </a:tc>
                <a:tc hMerge="1">
                  <a:txBody>
                    <a:bodyPr/>
                    <a:lstStyle/>
                    <a:p>
                      <a:endParaRPr lang="fr-FR"/>
                    </a:p>
                  </a:txBody>
                  <a:tcPr/>
                </a:tc>
                <a:extLst>
                  <a:ext uri="{0D108BD9-81ED-4DB2-BD59-A6C34878D82A}">
                    <a16:rowId xmlns:a16="http://schemas.microsoft.com/office/drawing/2014/main" val="10037"/>
                  </a:ext>
                </a:extLst>
              </a:tr>
              <a:tr h="119669">
                <a:tc>
                  <a:txBody>
                    <a:bodyPr/>
                    <a:lstStyle/>
                    <a:p>
                      <a:pPr algn="l" fontAlgn="b"/>
                      <a:r>
                        <a:rPr lang="fr-FR" sz="600" b="1" i="0" u="none" strike="noStrike" dirty="0">
                          <a:solidFill>
                            <a:srgbClr val="000000"/>
                          </a:solidFill>
                          <a:latin typeface="Calibri"/>
                        </a:rPr>
                        <a:t>Stock de sacs de sarments restant en fin d'exercice 2023 : 12 sacs</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fr-FR" sz="600" b="0" i="0" u="none" strike="noStrike" dirty="0">
                          <a:solidFill>
                            <a:srgbClr val="000000"/>
                          </a:solidFill>
                          <a:latin typeface="Calibri"/>
                        </a:rPr>
                        <a:t> </a:t>
                      </a:r>
                    </a:p>
                  </a:txBody>
                  <a:tcPr marL="0" marR="0" marT="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ctr" fontAlgn="b"/>
                      <a:r>
                        <a:rPr lang="fr-FR" sz="600" b="0" i="0" u="none" strike="noStrike">
                          <a:solidFill>
                            <a:srgbClr val="000000"/>
                          </a:solidFill>
                          <a:latin typeface="Calibri"/>
                        </a:rPr>
                        <a:t> </a:t>
                      </a:r>
                    </a:p>
                  </a:txBody>
                  <a:tcPr marL="0" marR="0" marT="0" marB="0" anchor="b">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algn="ctr" fontAlgn="b"/>
                      <a:r>
                        <a:rPr lang="fr-FR" sz="600" b="1" i="0" u="none" strike="noStrike" dirty="0">
                          <a:solidFill>
                            <a:srgbClr val="000000"/>
                          </a:solidFill>
                          <a:latin typeface="Calibri"/>
                        </a:rPr>
                        <a:t> </a:t>
                      </a:r>
                    </a:p>
                  </a:txBody>
                  <a:tcPr marL="0" marR="0" marT="0" marB="0" anchor="b">
                    <a:lnL>
                      <a:noFill/>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fr-FR"/>
                    </a:p>
                  </a:txBody>
                  <a:tcPr/>
                </a:tc>
                <a:extLst>
                  <a:ext uri="{0D108BD9-81ED-4DB2-BD59-A6C34878D82A}">
                    <a16:rowId xmlns:a16="http://schemas.microsoft.com/office/drawing/2014/main" val="10038"/>
                  </a:ext>
                </a:extLst>
              </a:tr>
            </a:tbl>
          </a:graphicData>
        </a:graphic>
      </p:graphicFrame>
      <p:sp>
        <p:nvSpPr>
          <p:cNvPr id="11" name="Rectangle 10"/>
          <p:cNvSpPr/>
          <p:nvPr/>
        </p:nvSpPr>
        <p:spPr>
          <a:xfrm>
            <a:off x="10147008" y="4145502"/>
            <a:ext cx="184731" cy="937629"/>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Rectangle 16"/>
          <p:cNvSpPr/>
          <p:nvPr/>
        </p:nvSpPr>
        <p:spPr>
          <a:xfrm>
            <a:off x="9255211" y="4145502"/>
            <a:ext cx="1076525" cy="9376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fr-FR"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ZoneTexte 4">
            <a:extLst>
              <a:ext uri="{FF2B5EF4-FFF2-40B4-BE49-F238E27FC236}">
                <a16:creationId xmlns:a16="http://schemas.microsoft.com/office/drawing/2014/main" id="{1EB637D1-3BEE-718F-3335-B184006498BB}"/>
              </a:ext>
            </a:extLst>
          </p:cNvPr>
          <p:cNvSpPr txBox="1"/>
          <p:nvPr/>
        </p:nvSpPr>
        <p:spPr>
          <a:xfrm>
            <a:off x="8876152" y="5843876"/>
            <a:ext cx="3057414" cy="646331"/>
          </a:xfrm>
          <a:prstGeom prst="rect">
            <a:avLst/>
          </a:prstGeom>
          <a:noFill/>
        </p:spPr>
        <p:txBody>
          <a:bodyPr wrap="square">
            <a:spAutoFit/>
          </a:bodyPr>
          <a:lstStyle/>
          <a:p>
            <a:r>
              <a:rPr lang="fr-FR" sz="1800" dirty="0"/>
              <a:t>Nota : l’exercice 2023 a été clos le 31 a</a:t>
            </a:r>
            <a:r>
              <a:rPr lang="fr-FR" dirty="0"/>
              <a:t>oût</a:t>
            </a:r>
            <a:r>
              <a:rPr lang="fr-FR" sz="1800" dirty="0"/>
              <a:t> 2023</a:t>
            </a:r>
          </a:p>
        </p:txBody>
      </p:sp>
    </p:spTree>
    <p:extLst>
      <p:ext uri="{BB962C8B-B14F-4D97-AF65-F5344CB8AC3E}">
        <p14:creationId xmlns:p14="http://schemas.microsoft.com/office/powerpoint/2010/main" val="773425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201090" y="546673"/>
            <a:ext cx="3751348" cy="646331"/>
          </a:xfrm>
          <a:prstGeom prst="rect">
            <a:avLst/>
          </a:prstGeom>
        </p:spPr>
        <p:txBody>
          <a:bodyPr wrap="none">
            <a:spAutoFit/>
          </a:bodyPr>
          <a:lstStyle>
            <a:defPPr>
              <a:defRPr lang="fr-FR"/>
            </a:defPPr>
            <a:lvl1pPr>
              <a:defRPr sz="4400"/>
            </a:lvl1pPr>
          </a:lstStyle>
          <a:p>
            <a:r>
              <a:rPr lang="fr-FR" sz="2800" b="1" dirty="0">
                <a:latin typeface="Arial" panose="020B0604020202020204" pitchFamily="34" charset="0"/>
                <a:cs typeface="Arial" panose="020B0604020202020204" pitchFamily="34" charset="0"/>
              </a:rPr>
              <a:t>Planning 2023-2024 </a:t>
            </a:r>
            <a:r>
              <a:rPr lang="fr-FR" sz="3600" b="1" dirty="0">
                <a:latin typeface="Arial" panose="020B0604020202020204" pitchFamily="34" charset="0"/>
                <a:cs typeface="Arial" panose="020B0604020202020204" pitchFamily="34" charset="0"/>
              </a:rPr>
              <a:t> </a:t>
            </a:r>
            <a:endParaRPr lang="fr-FR" sz="2000" b="1"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2" cstate="print"/>
          <a:stretch>
            <a:fillRect/>
          </a:stretch>
        </p:blipFill>
        <p:spPr>
          <a:xfrm>
            <a:off x="278111" y="47347"/>
            <a:ext cx="1919779" cy="1672524"/>
          </a:xfrm>
          <a:prstGeom prst="rect">
            <a:avLst/>
          </a:prstGeom>
        </p:spPr>
      </p:pic>
      <p:pic>
        <p:nvPicPr>
          <p:cNvPr id="2" name="Image 1">
            <a:extLst>
              <a:ext uri="{FF2B5EF4-FFF2-40B4-BE49-F238E27FC236}">
                <a16:creationId xmlns:a16="http://schemas.microsoft.com/office/drawing/2014/main" id="{DB9AD315-88EF-A1E0-A44A-FC180D891904}"/>
              </a:ext>
            </a:extLst>
          </p:cNvPr>
          <p:cNvPicPr>
            <a:picLocks noChangeAspect="1"/>
          </p:cNvPicPr>
          <p:nvPr/>
        </p:nvPicPr>
        <p:blipFill rotWithShape="1">
          <a:blip r:embed="rId3"/>
          <a:srcRect l="1684" t="19864" r="39924" b="12789"/>
          <a:stretch/>
        </p:blipFill>
        <p:spPr>
          <a:xfrm>
            <a:off x="205272" y="1362269"/>
            <a:ext cx="11708617" cy="5393474"/>
          </a:xfrm>
          <a:prstGeom prst="rect">
            <a:avLst/>
          </a:prstGeom>
        </p:spPr>
      </p:pic>
    </p:spTree>
    <p:extLst>
      <p:ext uri="{BB962C8B-B14F-4D97-AF65-F5344CB8AC3E}">
        <p14:creationId xmlns:p14="http://schemas.microsoft.com/office/powerpoint/2010/main" val="3621250968"/>
      </p:ext>
    </p:extLst>
  </p:cSld>
  <p:clrMapOvr>
    <a:masterClrMapping/>
  </p:clrMapOvr>
  <mc:AlternateContent xmlns:mc="http://schemas.openxmlformats.org/markup-compatibility/2006" xmlns:p14="http://schemas.microsoft.com/office/powerpoint/2010/main">
    <mc:Choice Requires="p14">
      <p:transition spd="slow" p14:dur="2000" advTm="201"/>
    </mc:Choice>
    <mc:Fallback xmlns="">
      <p:transition spd="slow" advTm="20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139" y="259292"/>
            <a:ext cx="1583978" cy="1379972"/>
          </a:xfrm>
          <a:prstGeom prst="rect">
            <a:avLst/>
          </a:prstGeom>
        </p:spPr>
      </p:pic>
      <p:sp>
        <p:nvSpPr>
          <p:cNvPr id="4" name="Rectangle 3"/>
          <p:cNvSpPr/>
          <p:nvPr/>
        </p:nvSpPr>
        <p:spPr>
          <a:xfrm>
            <a:off x="3664443" y="467865"/>
            <a:ext cx="3416320" cy="646331"/>
          </a:xfrm>
          <a:prstGeom prst="rect">
            <a:avLst/>
          </a:prstGeom>
        </p:spPr>
        <p:txBody>
          <a:bodyPr wrap="none">
            <a:spAutoFit/>
          </a:bodyPr>
          <a:lstStyle/>
          <a:p>
            <a:r>
              <a:rPr lang="fr-FR" sz="3600" b="1" dirty="0">
                <a:latin typeface="Arial" panose="020B0604020202020204" pitchFamily="34" charset="0"/>
                <a:cs typeface="Arial" panose="020B0604020202020204" pitchFamily="34" charset="0"/>
              </a:rPr>
              <a:t> 1 – Bienvenue</a:t>
            </a:r>
          </a:p>
        </p:txBody>
      </p:sp>
      <p:sp>
        <p:nvSpPr>
          <p:cNvPr id="5" name="ZoneTexte 4"/>
          <p:cNvSpPr txBox="1"/>
          <p:nvPr/>
        </p:nvSpPr>
        <p:spPr>
          <a:xfrm>
            <a:off x="742865" y="2049538"/>
            <a:ext cx="4684812" cy="4031873"/>
          </a:xfrm>
          <a:prstGeom prst="rect">
            <a:avLst/>
          </a:prstGeom>
          <a:noFill/>
        </p:spPr>
        <p:txBody>
          <a:bodyPr wrap="square" rtlCol="0">
            <a:spAutoFit/>
          </a:bodyPr>
          <a:lstStyle/>
          <a:p>
            <a:pPr algn="ctr"/>
            <a:r>
              <a:rPr lang="fr-FR" sz="3200" dirty="0"/>
              <a:t>Le bureau est heureux de </a:t>
            </a:r>
          </a:p>
          <a:p>
            <a:pPr algn="ctr"/>
            <a:r>
              <a:rPr lang="fr-FR" sz="3200" dirty="0"/>
              <a:t>vous accueillir à </a:t>
            </a:r>
          </a:p>
          <a:p>
            <a:pPr algn="ctr"/>
            <a:r>
              <a:rPr lang="fr-FR" sz="3200" dirty="0"/>
              <a:t>l’Assemblée Générale de l’association </a:t>
            </a:r>
          </a:p>
          <a:p>
            <a:pPr algn="ctr"/>
            <a:r>
              <a:rPr lang="fr-FR" sz="3200" dirty="0"/>
              <a:t>« Les sarments Solidaires »</a:t>
            </a:r>
          </a:p>
          <a:p>
            <a:pPr algn="ctr"/>
            <a:endParaRPr lang="fr-FR" sz="3200" dirty="0"/>
          </a:p>
          <a:p>
            <a:pPr algn="ctr"/>
            <a:r>
              <a:rPr lang="fr-FR" sz="3200" dirty="0"/>
              <a:t>Bienvenue à tous et merci pour votre présence !</a:t>
            </a:r>
          </a:p>
        </p:txBody>
      </p:sp>
      <p:pic>
        <p:nvPicPr>
          <p:cNvPr id="2" name="Image 1">
            <a:extLst>
              <a:ext uri="{FF2B5EF4-FFF2-40B4-BE49-F238E27FC236}">
                <a16:creationId xmlns:a16="http://schemas.microsoft.com/office/drawing/2014/main" id="{18DB81E7-24BD-804D-18E1-9FD0FD65EF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580" r="15790"/>
          <a:stretch/>
        </p:blipFill>
        <p:spPr>
          <a:xfrm>
            <a:off x="6442745" y="1730756"/>
            <a:ext cx="4513277" cy="4660525"/>
          </a:xfrm>
          <a:prstGeom prst="rect">
            <a:avLst/>
          </a:prstGeom>
        </p:spPr>
      </p:pic>
    </p:spTree>
    <p:extLst>
      <p:ext uri="{BB962C8B-B14F-4D97-AF65-F5344CB8AC3E}">
        <p14:creationId xmlns:p14="http://schemas.microsoft.com/office/powerpoint/2010/main" val="259879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stretch>
            <a:fillRect/>
          </a:stretch>
        </p:blipFill>
        <p:spPr>
          <a:xfrm>
            <a:off x="315139" y="259292"/>
            <a:ext cx="1583978" cy="1379972"/>
          </a:xfrm>
          <a:prstGeom prst="rect">
            <a:avLst/>
          </a:prstGeom>
        </p:spPr>
      </p:pic>
      <p:sp>
        <p:nvSpPr>
          <p:cNvPr id="4" name="Rectangle 3"/>
          <p:cNvSpPr/>
          <p:nvPr/>
        </p:nvSpPr>
        <p:spPr>
          <a:xfrm>
            <a:off x="3869627" y="316863"/>
            <a:ext cx="4849404" cy="646331"/>
          </a:xfrm>
          <a:prstGeom prst="rect">
            <a:avLst/>
          </a:prstGeom>
        </p:spPr>
        <p:txBody>
          <a:bodyPr wrap="none">
            <a:spAutoFit/>
          </a:bodyPr>
          <a:lstStyle/>
          <a:p>
            <a:pPr algn="ctr"/>
            <a:r>
              <a:rPr lang="fr-FR" sz="3600" b="1" dirty="0">
                <a:latin typeface="Arial" panose="020B0604020202020204" pitchFamily="34" charset="0"/>
                <a:cs typeface="Arial" panose="020B0604020202020204" pitchFamily="34" charset="0"/>
              </a:rPr>
              <a:t> 2 – Bilan moral 2023</a:t>
            </a:r>
            <a:r>
              <a:rPr lang="fr-FR" sz="2800" b="1" dirty="0">
                <a:latin typeface="Arial" panose="020B0604020202020204" pitchFamily="34" charset="0"/>
                <a:cs typeface="Arial" panose="020B0604020202020204" pitchFamily="34" charset="0"/>
              </a:rPr>
              <a:t> </a:t>
            </a:r>
          </a:p>
        </p:txBody>
      </p:sp>
      <p:sp>
        <p:nvSpPr>
          <p:cNvPr id="6" name="ZoneTexte 5"/>
          <p:cNvSpPr txBox="1"/>
          <p:nvPr/>
        </p:nvSpPr>
        <p:spPr>
          <a:xfrm>
            <a:off x="279632" y="963194"/>
            <a:ext cx="11912368" cy="5416868"/>
          </a:xfrm>
          <a:prstGeom prst="rect">
            <a:avLst/>
          </a:prstGeom>
          <a:noFill/>
        </p:spPr>
        <p:txBody>
          <a:bodyPr wrap="square" rtlCol="0">
            <a:spAutoFit/>
          </a:bodyPr>
          <a:lstStyle/>
          <a:p>
            <a:pPr algn="ctr"/>
            <a:r>
              <a:rPr lang="fr-FR" sz="2400" b="1" dirty="0"/>
              <a:t>Le RECORD DE DONS a été battu. </a:t>
            </a:r>
            <a:r>
              <a:rPr lang="fr-FR" sz="2800" b="1" dirty="0"/>
              <a:t>Un GRAND MERCI :</a:t>
            </a:r>
          </a:p>
          <a:p>
            <a:pPr marL="285750" indent="-285750">
              <a:buFont typeface="Arial" panose="020B0604020202020204" pitchFamily="34" charset="0"/>
              <a:buChar char="•"/>
            </a:pPr>
            <a:endParaRPr lang="fr-FR" sz="1200" b="1" u="sng" dirty="0"/>
          </a:p>
          <a:p>
            <a:pPr marL="742950" lvl="1" indent="-285750">
              <a:buFont typeface="Arial" panose="020B0604020202020204" pitchFamily="34" charset="0"/>
              <a:buChar char="•"/>
            </a:pPr>
            <a:r>
              <a:rPr lang="fr-FR" sz="2000" b="1" u="sng" dirty="0"/>
              <a:t>Aux </a:t>
            </a:r>
            <a:r>
              <a:rPr lang="fr-FR" sz="2200" b="1" u="sng" dirty="0"/>
              <a:t>Adhérents et Sympathisants </a:t>
            </a:r>
            <a:r>
              <a:rPr lang="fr-FR" sz="2000" b="1" dirty="0"/>
              <a:t>qui ont donné </a:t>
            </a:r>
            <a:r>
              <a:rPr lang="fr-FR" sz="2400" b="1" u="sng" dirty="0"/>
              <a:t>310 journées </a:t>
            </a:r>
            <a:r>
              <a:rPr lang="fr-FR" sz="2000" b="1" dirty="0"/>
              <a:t>de leur temps</a:t>
            </a:r>
            <a:r>
              <a:rPr lang="fr-FR" sz="2000" dirty="0"/>
              <a:t>, pour les ramassages.</a:t>
            </a:r>
          </a:p>
          <a:p>
            <a:pPr marL="742950" lvl="1" indent="-285750">
              <a:buFont typeface="Arial" panose="020B0604020202020204" pitchFamily="34" charset="0"/>
              <a:buChar char="•"/>
            </a:pPr>
            <a:endParaRPr lang="fr-FR" sz="2000" dirty="0"/>
          </a:p>
          <a:p>
            <a:pPr marL="742950" lvl="1" indent="-285750">
              <a:buFont typeface="Arial" panose="020B0604020202020204" pitchFamily="34" charset="0"/>
              <a:buChar char="•"/>
            </a:pPr>
            <a:r>
              <a:rPr lang="fr-FR" sz="2000" b="1" u="sng" dirty="0"/>
              <a:t>Aux </a:t>
            </a:r>
            <a:r>
              <a:rPr lang="fr-FR" sz="2200" b="1" u="sng" dirty="0"/>
              <a:t>Associations </a:t>
            </a:r>
            <a:r>
              <a:rPr lang="fr-FR" sz="2000" b="1" dirty="0"/>
              <a:t>qui nous ont prêté « main forte » lors de ces ramassages : </a:t>
            </a:r>
            <a:r>
              <a:rPr lang="fr-FR" sz="2000" b="1" u="sng" dirty="0"/>
              <a:t>Les Blouses Roses, Les Clowns Stéthoscope, le Lycée Jeanne d’ARC de Pessac,  les Plongeurs de l’ASSA d’Ariane Group, les membres de la Société Veritas, ainsi qu’à l’Association La Table Ronde</a:t>
            </a:r>
            <a:r>
              <a:rPr lang="fr-FR" sz="2000" dirty="0"/>
              <a:t>, nouveau groupe de bénévoles très dynamique, qui nous a rejoint cette année.</a:t>
            </a:r>
          </a:p>
          <a:p>
            <a:pPr marL="742950" lvl="1" indent="-285750">
              <a:buFont typeface="Arial" panose="020B0604020202020204" pitchFamily="34" charset="0"/>
              <a:buChar char="•"/>
            </a:pPr>
            <a:endParaRPr lang="fr-FR" sz="1200" b="1" dirty="0"/>
          </a:p>
          <a:p>
            <a:pPr marL="742950" lvl="1" indent="-285750">
              <a:buFont typeface="Arial" panose="020B0604020202020204" pitchFamily="34" charset="0"/>
              <a:buChar char="•"/>
            </a:pPr>
            <a:r>
              <a:rPr lang="fr-FR" sz="2000" b="1" u="sng" dirty="0"/>
              <a:t>Aux </a:t>
            </a:r>
            <a:r>
              <a:rPr lang="fr-FR" sz="2200" b="1" u="sng" dirty="0" err="1"/>
              <a:t>Chateaux</a:t>
            </a:r>
            <a:r>
              <a:rPr lang="fr-FR" sz="2200" b="1" u="sng" dirty="0"/>
              <a:t> du Médoc </a:t>
            </a:r>
            <a:r>
              <a:rPr lang="fr-FR" sz="2000" b="1" dirty="0"/>
              <a:t>qui nous ont accueillis gracieusement et permis ces dons </a:t>
            </a:r>
            <a:r>
              <a:rPr lang="fr-FR" sz="2000" dirty="0"/>
              <a:t>: </a:t>
            </a:r>
            <a:br>
              <a:rPr lang="fr-FR" sz="2000" dirty="0"/>
            </a:br>
            <a:r>
              <a:rPr lang="fr-FR" sz="2000" b="1" u="sng" dirty="0" err="1"/>
              <a:t>Meyre</a:t>
            </a:r>
            <a:r>
              <a:rPr lang="fr-FR" sz="2000" b="1" u="sng" dirty="0"/>
              <a:t>, Du </a:t>
            </a:r>
            <a:r>
              <a:rPr lang="fr-FR" sz="2000" b="1" u="sng" dirty="0" err="1"/>
              <a:t>Taillan</a:t>
            </a:r>
            <a:r>
              <a:rPr lang="fr-FR" sz="2000" b="1" u="sng" dirty="0"/>
              <a:t>, </a:t>
            </a:r>
            <a:r>
              <a:rPr lang="fr-FR" sz="2000" b="1" u="sng" dirty="0" err="1"/>
              <a:t>Kirwan</a:t>
            </a:r>
            <a:r>
              <a:rPr lang="fr-FR" sz="2000" b="1" u="sng" dirty="0"/>
              <a:t>, </a:t>
            </a:r>
            <a:r>
              <a:rPr lang="fr-FR" sz="2000" b="1" u="sng" dirty="0" err="1"/>
              <a:t>Brethous</a:t>
            </a:r>
            <a:r>
              <a:rPr lang="fr-FR" sz="2000" b="1" u="sng" dirty="0"/>
              <a:t>, Ferrière et le Château Latour </a:t>
            </a:r>
            <a:r>
              <a:rPr lang="fr-FR" sz="2000" dirty="0"/>
              <a:t>dont nous avons exceptionnellement pu visiter les chais.</a:t>
            </a:r>
          </a:p>
          <a:p>
            <a:pPr marL="742950" lvl="1" indent="-285750">
              <a:buFont typeface="Arial" panose="020B0604020202020204" pitchFamily="34" charset="0"/>
              <a:buChar char="•"/>
            </a:pPr>
            <a:endParaRPr lang="fr-FR" sz="1200" dirty="0"/>
          </a:p>
          <a:p>
            <a:pPr marL="742950" lvl="1" indent="-285750">
              <a:buFont typeface="Arial" panose="020B0604020202020204" pitchFamily="34" charset="0"/>
              <a:buChar char="•"/>
            </a:pPr>
            <a:r>
              <a:rPr lang="fr-FR" sz="2000" b="1" u="sng" dirty="0"/>
              <a:t>A notre banque, Le </a:t>
            </a:r>
            <a:r>
              <a:rPr lang="fr-FR" sz="2200" b="1" u="sng" dirty="0"/>
              <a:t>Crédit Mutuel du Sud Ouest</a:t>
            </a:r>
            <a:r>
              <a:rPr lang="fr-FR" sz="2000" b="1" u="sng" dirty="0"/>
              <a:t>, </a:t>
            </a:r>
            <a:r>
              <a:rPr lang="fr-FR" sz="2000" b="1" dirty="0"/>
              <a:t>qui a grandement participé à l’achat de 2 nouvelles remorques </a:t>
            </a:r>
            <a:r>
              <a:rPr lang="fr-FR" sz="2000" dirty="0"/>
              <a:t>qui complètent et fiabilisent notre parc de remorques (dont 3 de CU750 kg).</a:t>
            </a:r>
          </a:p>
          <a:p>
            <a:pPr lvl="1"/>
            <a:endParaRPr lang="fr-FR" sz="1200" dirty="0"/>
          </a:p>
          <a:p>
            <a:pPr marL="742950" lvl="1" indent="-285750">
              <a:buFont typeface="Arial" panose="020B0604020202020204" pitchFamily="34" charset="0"/>
              <a:buChar char="•"/>
            </a:pPr>
            <a:r>
              <a:rPr lang="fr-FR" sz="2000" b="1" u="sng" dirty="0"/>
              <a:t>A La </a:t>
            </a:r>
            <a:r>
              <a:rPr lang="fr-FR" sz="2200" b="1" u="sng" dirty="0"/>
              <a:t>Mairie de St Médard en Jalles </a:t>
            </a:r>
            <a:r>
              <a:rPr lang="fr-FR" sz="2000" dirty="0"/>
              <a:t>sans laquelle nous n’existerions pas, qui nous soutient financièrement, mais surtout, en nous </a:t>
            </a:r>
            <a:r>
              <a:rPr lang="fr-FR" sz="2000" b="1" dirty="0"/>
              <a:t>procurant gratuitement le local de stockage au </a:t>
            </a:r>
            <a:r>
              <a:rPr lang="fr-FR" sz="2000" b="1" dirty="0" err="1"/>
              <a:t>Taillan</a:t>
            </a:r>
            <a:r>
              <a:rPr lang="fr-FR" sz="2000" b="1" dirty="0"/>
              <a:t> Médoc</a:t>
            </a:r>
            <a:r>
              <a:rPr lang="fr-FR" sz="2000" dirty="0"/>
              <a:t>.</a:t>
            </a:r>
          </a:p>
        </p:txBody>
      </p:sp>
    </p:spTree>
    <p:extLst>
      <p:ext uri="{BB962C8B-B14F-4D97-AF65-F5344CB8AC3E}">
        <p14:creationId xmlns:p14="http://schemas.microsoft.com/office/powerpoint/2010/main" val="857650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60106" y="523029"/>
            <a:ext cx="6772606" cy="1077218"/>
          </a:xfrm>
          <a:prstGeom prst="rect">
            <a:avLst/>
          </a:prstGeom>
        </p:spPr>
        <p:txBody>
          <a:bodyPr wrap="square">
            <a:spAutoFit/>
          </a:bodyPr>
          <a:lstStyle/>
          <a:p>
            <a:pPr algn="ctr"/>
            <a:r>
              <a:rPr lang="fr-FR" sz="3600" b="1" dirty="0">
                <a:latin typeface="Arial" panose="020B0604020202020204" pitchFamily="34" charset="0"/>
                <a:ea typeface="+mj-ea"/>
                <a:cs typeface="Arial" panose="020B0604020202020204" pitchFamily="34" charset="0"/>
              </a:rPr>
              <a:t>2 – Bilan moral 2023  </a:t>
            </a:r>
          </a:p>
          <a:p>
            <a:pPr algn="ctr"/>
            <a:r>
              <a:rPr lang="fr-FR" sz="2800" b="1" dirty="0">
                <a:latin typeface="Arial" panose="020B0604020202020204" pitchFamily="34" charset="0"/>
                <a:ea typeface="+mj-ea"/>
                <a:cs typeface="Arial" panose="020B0604020202020204" pitchFamily="34" charset="0"/>
              </a:rPr>
              <a:t>Les Adhérents</a:t>
            </a:r>
            <a:endParaRPr lang="fr-FR" sz="2800" dirty="0">
              <a:latin typeface="Arial" panose="020B0604020202020204" pitchFamily="34" charset="0"/>
              <a:cs typeface="Arial" panose="020B0604020202020204" pitchFamily="34" charset="0"/>
            </a:endParaRPr>
          </a:p>
        </p:txBody>
      </p:sp>
      <p:sp>
        <p:nvSpPr>
          <p:cNvPr id="2" name="Rectangle 1"/>
          <p:cNvSpPr/>
          <p:nvPr/>
        </p:nvSpPr>
        <p:spPr>
          <a:xfrm>
            <a:off x="2120852" y="1660424"/>
            <a:ext cx="7468901" cy="1785104"/>
          </a:xfrm>
          <a:prstGeom prst="rect">
            <a:avLst/>
          </a:prstGeom>
        </p:spPr>
        <p:txBody>
          <a:bodyPr wrap="square">
            <a:spAutoFit/>
          </a:bodyPr>
          <a:lstStyle/>
          <a:p>
            <a:pPr marL="342900" lvl="0" indent="-342900">
              <a:buFont typeface="Arial" panose="020B0604020202020204" pitchFamily="34" charset="0"/>
              <a:buChar char="•"/>
            </a:pPr>
            <a:r>
              <a:rPr lang="fr-FR" sz="2200" b="1" u="sng" kern="0" dirty="0">
                <a:cs typeface="Arial" panose="020B0604020202020204" pitchFamily="34" charset="0"/>
              </a:rPr>
              <a:t>55</a:t>
            </a:r>
            <a:r>
              <a:rPr lang="fr-FR" sz="2200" b="1" u="sng" kern="0" dirty="0">
                <a:solidFill>
                  <a:prstClr val="black"/>
                </a:solidFill>
                <a:cs typeface="Arial" panose="020B0604020202020204" pitchFamily="34" charset="0"/>
              </a:rPr>
              <a:t> Adhérents en 2023 </a:t>
            </a:r>
            <a:r>
              <a:rPr lang="fr-FR" sz="2200" kern="0" dirty="0">
                <a:solidFill>
                  <a:prstClr val="black"/>
                </a:solidFill>
                <a:cs typeface="Arial" panose="020B0604020202020204" pitchFamily="34" charset="0"/>
              </a:rPr>
              <a:t>(57 en 2022)</a:t>
            </a:r>
          </a:p>
          <a:p>
            <a:pPr marL="800100" lvl="1" indent="-342900">
              <a:buFont typeface="Arial" panose="020B0604020202020204" pitchFamily="34" charset="0"/>
              <a:buChar char="•"/>
            </a:pPr>
            <a:r>
              <a:rPr lang="fr-FR" sz="2200" dirty="0">
                <a:solidFill>
                  <a:srgbClr val="0070C0"/>
                </a:solidFill>
                <a:ea typeface="Times New Roman" panose="02020603050405020304" pitchFamily="18" charset="0"/>
                <a:cs typeface="Arial" panose="020B0604020202020204" pitchFamily="34" charset="0"/>
              </a:rPr>
              <a:t>29 Hommes</a:t>
            </a:r>
            <a:r>
              <a:rPr lang="fr-FR" sz="2200" dirty="0">
                <a:ea typeface="Times New Roman" panose="02020603050405020304" pitchFamily="18" charset="0"/>
                <a:cs typeface="Arial" panose="020B0604020202020204" pitchFamily="34" charset="0"/>
              </a:rPr>
              <a:t>,</a:t>
            </a:r>
          </a:p>
          <a:p>
            <a:pPr marL="800100" lvl="1" indent="-342900">
              <a:buFont typeface="Arial" panose="020B0604020202020204" pitchFamily="34" charset="0"/>
              <a:buChar char="•"/>
            </a:pPr>
            <a:r>
              <a:rPr lang="fr-FR" sz="2200" dirty="0">
                <a:solidFill>
                  <a:srgbClr val="0070C0"/>
                </a:solidFill>
                <a:ea typeface="Times New Roman" panose="02020603050405020304" pitchFamily="18" charset="0"/>
                <a:cs typeface="Arial" panose="020B0604020202020204" pitchFamily="34" charset="0"/>
              </a:rPr>
              <a:t>26 Femmes</a:t>
            </a:r>
            <a:r>
              <a:rPr lang="fr-FR" sz="2200" dirty="0">
                <a:ea typeface="Times New Roman" panose="02020603050405020304" pitchFamily="18" charset="0"/>
                <a:cs typeface="Arial" panose="020B0604020202020204" pitchFamily="34" charset="0"/>
              </a:rPr>
              <a:t>, 	=&gt; </a:t>
            </a:r>
            <a:r>
              <a:rPr lang="fr-FR" sz="2200" b="1" dirty="0">
                <a:solidFill>
                  <a:srgbClr val="0070C0"/>
                </a:solidFill>
                <a:ea typeface="Times New Roman" panose="02020603050405020304" pitchFamily="18" charset="0"/>
                <a:cs typeface="Arial" panose="020B0604020202020204" pitchFamily="34" charset="0"/>
              </a:rPr>
              <a:t>nous « tangentons » la Parité ! </a:t>
            </a:r>
            <a:r>
              <a:rPr lang="fr-FR" sz="2200" b="1" dirty="0">
                <a:solidFill>
                  <a:srgbClr val="0070C0"/>
                </a:solidFill>
                <a:ea typeface="Times New Roman" panose="02020603050405020304" pitchFamily="18" charset="0"/>
                <a:cs typeface="Arial" panose="020B0604020202020204" pitchFamily="34" charset="0"/>
                <a:sym typeface="Wingdings" panose="05000000000000000000" pitchFamily="2" charset="2"/>
              </a:rPr>
              <a:t></a:t>
            </a:r>
            <a:endParaRPr lang="fr-FR" sz="2200" b="1" dirty="0">
              <a:solidFill>
                <a:srgbClr val="0070C0"/>
              </a:solidFill>
              <a:ea typeface="Times New Roman" panose="02020603050405020304" pitchFamily="18" charset="0"/>
              <a:cs typeface="Arial" panose="020B0604020202020204" pitchFamily="34" charset="0"/>
            </a:endParaRPr>
          </a:p>
          <a:p>
            <a:pPr marL="800100" lvl="1" indent="-342900">
              <a:buFont typeface="Arial" panose="020B0604020202020204" pitchFamily="34" charset="0"/>
              <a:buChar char="•"/>
            </a:pPr>
            <a:r>
              <a:rPr lang="fr-FR" sz="2200" dirty="0">
                <a:ea typeface="Times New Roman" panose="02020603050405020304" pitchFamily="18" charset="0"/>
                <a:cs typeface="Arial" panose="020B0604020202020204" pitchFamily="34" charset="0"/>
              </a:rPr>
              <a:t>45 habitants de SMEJ ,</a:t>
            </a:r>
          </a:p>
          <a:p>
            <a:pPr marL="800100" lvl="1" indent="-342900">
              <a:buFont typeface="Arial" panose="020B0604020202020204" pitchFamily="34" charset="0"/>
              <a:buChar char="•"/>
            </a:pPr>
            <a:r>
              <a:rPr lang="fr-FR" sz="2200" dirty="0">
                <a:ea typeface="Times New Roman" panose="02020603050405020304" pitchFamily="18" charset="0"/>
                <a:cs typeface="Arial" panose="020B0604020202020204" pitchFamily="34" charset="0"/>
              </a:rPr>
              <a:t>5 nouveaux adhérents, 7 départs</a:t>
            </a:r>
            <a:endParaRPr lang="fr-FR" sz="2200" kern="0" dirty="0">
              <a:solidFill>
                <a:prstClr val="black"/>
              </a:solidFill>
              <a:cs typeface="Arial" panose="020B0604020202020204" pitchFamily="34" charset="0"/>
            </a:endParaRPr>
          </a:p>
        </p:txBody>
      </p:sp>
      <p:pic>
        <p:nvPicPr>
          <p:cNvPr id="7" name="Image 6"/>
          <p:cNvPicPr>
            <a:picLocks noChangeAspect="1"/>
          </p:cNvPicPr>
          <p:nvPr/>
        </p:nvPicPr>
        <p:blipFill>
          <a:blip r:embed="rId3" cstate="print"/>
          <a:stretch>
            <a:fillRect/>
          </a:stretch>
        </p:blipFill>
        <p:spPr>
          <a:xfrm>
            <a:off x="391233" y="90288"/>
            <a:ext cx="1919779" cy="1672524"/>
          </a:xfrm>
          <a:prstGeom prst="rect">
            <a:avLst/>
          </a:prstGeom>
        </p:spPr>
      </p:pic>
      <p:sp>
        <p:nvSpPr>
          <p:cNvPr id="6" name="ZoneTexte 5"/>
          <p:cNvSpPr txBox="1"/>
          <p:nvPr/>
        </p:nvSpPr>
        <p:spPr>
          <a:xfrm>
            <a:off x="362303" y="3733707"/>
            <a:ext cx="4019910" cy="1785104"/>
          </a:xfrm>
          <a:prstGeom prst="rect">
            <a:avLst/>
          </a:prstGeom>
          <a:noFill/>
        </p:spPr>
        <p:txBody>
          <a:bodyPr wrap="square" rtlCol="0">
            <a:spAutoFit/>
          </a:bodyPr>
          <a:lstStyle/>
          <a:p>
            <a:pPr marL="0" lvl="2" fontAlgn="b"/>
            <a:r>
              <a:rPr lang="fr-FR" sz="2200" b="1" dirty="0"/>
              <a:t>Bienvenue à </a:t>
            </a:r>
          </a:p>
          <a:p>
            <a:pPr marL="285750" lvl="2" indent="-285750" fontAlgn="b">
              <a:buFont typeface="Arial" panose="020B0604020202020204" pitchFamily="34" charset="0"/>
              <a:buChar char="•"/>
            </a:pPr>
            <a:r>
              <a:rPr lang="fr-FR" sz="2200" dirty="0"/>
              <a:t>Monique et Edgard DUCHER </a:t>
            </a:r>
          </a:p>
          <a:p>
            <a:pPr marL="285750" lvl="2" indent="-285750" fontAlgn="b">
              <a:buFont typeface="Arial" panose="020B0604020202020204" pitchFamily="34" charset="0"/>
              <a:buChar char="•"/>
            </a:pPr>
            <a:r>
              <a:rPr lang="fr-FR" sz="2200" dirty="0"/>
              <a:t>Gilles GRAND</a:t>
            </a:r>
          </a:p>
          <a:p>
            <a:pPr marL="285750" lvl="2" indent="-285750" fontAlgn="b">
              <a:buFont typeface="Arial" panose="020B0604020202020204" pitchFamily="34" charset="0"/>
              <a:buChar char="•"/>
            </a:pPr>
            <a:r>
              <a:rPr lang="fr-FR" sz="2200" dirty="0"/>
              <a:t>Valérie GUERCHE</a:t>
            </a:r>
          </a:p>
          <a:p>
            <a:pPr marL="285750" lvl="2" indent="-285750" fontAlgn="b">
              <a:buFont typeface="Arial" panose="020B0604020202020204" pitchFamily="34" charset="0"/>
              <a:buChar char="•"/>
            </a:pPr>
            <a:r>
              <a:rPr lang="fr-FR" sz="2200" dirty="0"/>
              <a:t>Marcel VENANCIO </a:t>
            </a:r>
          </a:p>
        </p:txBody>
      </p:sp>
      <p:pic>
        <p:nvPicPr>
          <p:cNvPr id="3" name="Espace réservé du contenu 4">
            <a:extLst>
              <a:ext uri="{FF2B5EF4-FFF2-40B4-BE49-F238E27FC236}">
                <a16:creationId xmlns:a16="http://schemas.microsoft.com/office/drawing/2014/main" id="{0724BE04-E986-E708-6269-6208ACFEB2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6455" b="20471"/>
          <a:stretch/>
        </p:blipFill>
        <p:spPr>
          <a:xfrm>
            <a:off x="5199197" y="3832646"/>
            <a:ext cx="6491890" cy="2584150"/>
          </a:xfrm>
          <a:prstGeom prst="rect">
            <a:avLst/>
          </a:prstGeom>
        </p:spPr>
      </p:pic>
      <p:pic>
        <p:nvPicPr>
          <p:cNvPr id="5" name="Espace réservé du contenu 4">
            <a:extLst>
              <a:ext uri="{FF2B5EF4-FFF2-40B4-BE49-F238E27FC236}">
                <a16:creationId xmlns:a16="http://schemas.microsoft.com/office/drawing/2014/main" id="{FF4A2167-B1A7-6CC4-8421-0F5AAD68A7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26" r="27110"/>
          <a:stretch/>
        </p:blipFill>
        <p:spPr>
          <a:xfrm>
            <a:off x="9521505" y="318417"/>
            <a:ext cx="2399251" cy="3203942"/>
          </a:xfrm>
          <a:prstGeom prst="rect">
            <a:avLst/>
          </a:prstGeom>
        </p:spPr>
      </p:pic>
    </p:spTree>
    <p:extLst>
      <p:ext uri="{BB962C8B-B14F-4D97-AF65-F5344CB8AC3E}">
        <p14:creationId xmlns:p14="http://schemas.microsoft.com/office/powerpoint/2010/main" val="368436537"/>
      </p:ext>
    </p:extLst>
  </p:cSld>
  <p:clrMapOvr>
    <a:masterClrMapping/>
  </p:clrMapOvr>
  <mc:AlternateContent xmlns:mc="http://schemas.openxmlformats.org/markup-compatibility/2006" xmlns:p14="http://schemas.microsoft.com/office/powerpoint/2010/main">
    <mc:Choice Requires="p14">
      <p:transition spd="slow" p14:dur="2000" advTm="360"/>
    </mc:Choice>
    <mc:Fallback xmlns="">
      <p:transition spd="slow" advTm="3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606357" y="0"/>
            <a:ext cx="5085046" cy="1077218"/>
          </a:xfrm>
          <a:prstGeom prst="rect">
            <a:avLst/>
          </a:prstGeom>
        </p:spPr>
        <p:txBody>
          <a:bodyPr wrap="none">
            <a:spAutoFit/>
          </a:bodyPr>
          <a:lstStyle>
            <a:defPPr>
              <a:defRPr lang="fr-FR"/>
            </a:defPPr>
            <a:lvl1pPr>
              <a:defRPr sz="4400"/>
            </a:lvl1pPr>
          </a:lstStyle>
          <a:p>
            <a:r>
              <a:rPr lang="fr-FR" sz="3600" b="1" dirty="0">
                <a:latin typeface="Arial" panose="020B0604020202020204" pitchFamily="34" charset="0"/>
                <a:cs typeface="Arial" panose="020B0604020202020204" pitchFamily="34" charset="0"/>
              </a:rPr>
              <a:t>2 - Bilan moral 2023</a:t>
            </a:r>
          </a:p>
          <a:p>
            <a:pPr algn="ctr"/>
            <a:r>
              <a:rPr lang="fr-FR" sz="2800" b="1" dirty="0">
                <a:latin typeface="Arial" panose="020B0604020202020204" pitchFamily="34" charset="0"/>
                <a:cs typeface="Arial" panose="020B0604020202020204" pitchFamily="34" charset="0"/>
              </a:rPr>
              <a:t>Informations générales   </a:t>
            </a:r>
          </a:p>
        </p:txBody>
      </p:sp>
      <p:pic>
        <p:nvPicPr>
          <p:cNvPr id="6" name="Image 5"/>
          <p:cNvPicPr>
            <a:picLocks noChangeAspect="1"/>
          </p:cNvPicPr>
          <p:nvPr/>
        </p:nvPicPr>
        <p:blipFill>
          <a:blip r:embed="rId2" cstate="print"/>
          <a:stretch>
            <a:fillRect/>
          </a:stretch>
        </p:blipFill>
        <p:spPr>
          <a:xfrm>
            <a:off x="278111" y="47347"/>
            <a:ext cx="1919779" cy="1672524"/>
          </a:xfrm>
          <a:prstGeom prst="rect">
            <a:avLst/>
          </a:prstGeom>
        </p:spPr>
      </p:pic>
      <p:sp>
        <p:nvSpPr>
          <p:cNvPr id="2" name="Rectangle 1"/>
          <p:cNvSpPr/>
          <p:nvPr/>
        </p:nvSpPr>
        <p:spPr>
          <a:xfrm>
            <a:off x="415004" y="1424565"/>
            <a:ext cx="11467751" cy="5262979"/>
          </a:xfrm>
          <a:prstGeom prst="rect">
            <a:avLst/>
          </a:prstGeom>
          <a:noFill/>
        </p:spPr>
        <p:txBody>
          <a:bodyPr wrap="square">
            <a:spAutoFit/>
          </a:bodyPr>
          <a:lstStyle/>
          <a:p>
            <a:pPr marL="333375" indent="-285750">
              <a:buFont typeface="Arial" panose="020B0604020202020204" pitchFamily="34" charset="0"/>
              <a:buChar char="•"/>
              <a:tabLst>
                <a:tab pos="6661150" algn="l"/>
                <a:tab pos="6751320" algn="l"/>
              </a:tabLst>
            </a:pPr>
            <a:r>
              <a:rPr lang="fr-FR" sz="2000" b="1" u="sng" dirty="0">
                <a:ea typeface="Times New Roman" panose="02020603050405020304" pitchFamily="18" charset="0"/>
              </a:rPr>
              <a:t>Les Activités de ramassage </a:t>
            </a:r>
            <a:r>
              <a:rPr lang="fr-FR" sz="2000" dirty="0">
                <a:ea typeface="Times New Roman" panose="02020603050405020304" pitchFamily="18" charset="0"/>
              </a:rPr>
              <a:t>de sarments et de ceps se sont déroulées du</a:t>
            </a:r>
          </a:p>
          <a:p>
            <a:pPr marL="47625">
              <a:tabLst>
                <a:tab pos="6661150" algn="l"/>
                <a:tab pos="6751320" algn="l"/>
              </a:tabLst>
            </a:pPr>
            <a:r>
              <a:rPr lang="fr-FR" sz="2000" b="1" dirty="0">
                <a:ea typeface="Times New Roman" panose="02020603050405020304" pitchFamily="18" charset="0"/>
              </a:rPr>
              <a:t>                                                                                 04 octobre 2022 au 05 mai 2023. </a:t>
            </a:r>
          </a:p>
          <a:p>
            <a:pPr marL="47625">
              <a:tabLst>
                <a:tab pos="6661150" algn="l"/>
                <a:tab pos="6751320" algn="l"/>
              </a:tabLst>
            </a:pPr>
            <a:endParaRPr lang="fr-FR" sz="2000" b="1" dirty="0">
              <a:ea typeface="Times New Roman" panose="02020603050405020304" pitchFamily="18" charset="0"/>
            </a:endParaRPr>
          </a:p>
          <a:p>
            <a:pPr marL="47625">
              <a:tabLst>
                <a:tab pos="6661150" algn="l"/>
                <a:tab pos="6751320" algn="l"/>
              </a:tabLst>
            </a:pPr>
            <a:r>
              <a:rPr lang="fr-FR" sz="2000" b="1" dirty="0">
                <a:ea typeface="Times New Roman" panose="02020603050405020304" pitchFamily="18" charset="0"/>
              </a:rPr>
              <a:t>Les </a:t>
            </a:r>
            <a:r>
              <a:rPr lang="fr-FR" sz="2200" b="1" dirty="0">
                <a:ea typeface="Times New Roman" panose="02020603050405020304" pitchFamily="18" charset="0"/>
              </a:rPr>
              <a:t>17 séances de </a:t>
            </a:r>
            <a:r>
              <a:rPr lang="fr-FR" sz="2200" b="1" dirty="0" err="1">
                <a:ea typeface="Times New Roman" panose="02020603050405020304" pitchFamily="18" charset="0"/>
              </a:rPr>
              <a:t>fagottage</a:t>
            </a:r>
            <a:r>
              <a:rPr lang="fr-FR" sz="2200" b="1" dirty="0">
                <a:ea typeface="Times New Roman" panose="02020603050405020304" pitchFamily="18" charset="0"/>
              </a:rPr>
              <a:t> et 4</a:t>
            </a:r>
            <a:r>
              <a:rPr lang="fr-FR" sz="2200" b="1" dirty="0">
                <a:solidFill>
                  <a:srgbClr val="FF0000"/>
                </a:solidFill>
                <a:ea typeface="Times New Roman" panose="02020603050405020304" pitchFamily="18" charset="0"/>
              </a:rPr>
              <a:t> </a:t>
            </a:r>
            <a:r>
              <a:rPr lang="fr-FR" sz="2200" b="1" dirty="0">
                <a:ea typeface="Times New Roman" panose="02020603050405020304" pitchFamily="18" charset="0"/>
              </a:rPr>
              <a:t>de ramassage de ceps </a:t>
            </a:r>
            <a:r>
              <a:rPr lang="fr-FR" sz="2000" dirty="0">
                <a:ea typeface="Times New Roman" panose="02020603050405020304" pitchFamily="18" charset="0"/>
              </a:rPr>
              <a:t>ont été réalisées aux </a:t>
            </a:r>
            <a:r>
              <a:rPr lang="fr-FR" sz="2400" b="1" dirty="0">
                <a:ea typeface="Times New Roman" panose="02020603050405020304" pitchFamily="18" charset="0"/>
              </a:rPr>
              <a:t>Châteaux du </a:t>
            </a:r>
            <a:r>
              <a:rPr lang="fr-FR" sz="2400" b="1" dirty="0" err="1">
                <a:ea typeface="Times New Roman" panose="02020603050405020304" pitchFamily="18" charset="0"/>
              </a:rPr>
              <a:t>Taillan</a:t>
            </a:r>
            <a:r>
              <a:rPr lang="fr-FR" sz="2400" b="1" dirty="0">
                <a:ea typeface="Times New Roman" panose="02020603050405020304" pitchFamily="18" charset="0"/>
              </a:rPr>
              <a:t>, </a:t>
            </a:r>
            <a:r>
              <a:rPr lang="fr-FR" sz="2400" b="1" dirty="0" err="1">
                <a:ea typeface="Times New Roman" panose="02020603050405020304" pitchFamily="18" charset="0"/>
              </a:rPr>
              <a:t>Meyre</a:t>
            </a:r>
            <a:r>
              <a:rPr lang="fr-FR" sz="2400" b="1" dirty="0">
                <a:ea typeface="Times New Roman" panose="02020603050405020304" pitchFamily="18" charset="0"/>
              </a:rPr>
              <a:t>, </a:t>
            </a:r>
            <a:r>
              <a:rPr lang="fr-FR" sz="2400" b="1" dirty="0" err="1">
                <a:ea typeface="Times New Roman" panose="02020603050405020304" pitchFamily="18" charset="0"/>
              </a:rPr>
              <a:t>Kirwan</a:t>
            </a:r>
            <a:r>
              <a:rPr lang="fr-FR" sz="2400" b="1" dirty="0">
                <a:ea typeface="Times New Roman" panose="02020603050405020304" pitchFamily="18" charset="0"/>
              </a:rPr>
              <a:t>, </a:t>
            </a:r>
            <a:r>
              <a:rPr lang="fr-FR" sz="2400" b="1" dirty="0" err="1">
                <a:ea typeface="Times New Roman" panose="02020603050405020304" pitchFamily="18" charset="0"/>
              </a:rPr>
              <a:t>Brethous</a:t>
            </a:r>
            <a:r>
              <a:rPr lang="fr-FR" sz="2400" b="1" dirty="0">
                <a:ea typeface="Times New Roman" panose="02020603050405020304" pitchFamily="18" charset="0"/>
              </a:rPr>
              <a:t>, Ferrière, Margaux et Latour </a:t>
            </a:r>
            <a:endParaRPr lang="fr-FR" sz="2000" b="1" dirty="0">
              <a:ea typeface="Times New Roman" panose="02020603050405020304" pitchFamily="18" charset="0"/>
            </a:endParaRPr>
          </a:p>
          <a:p>
            <a:pPr marL="333375" indent="-285750">
              <a:buFont typeface="Arial" panose="020B0604020202020204" pitchFamily="34" charset="0"/>
              <a:buChar char="•"/>
              <a:tabLst>
                <a:tab pos="6661150" algn="l"/>
                <a:tab pos="6751320" algn="l"/>
              </a:tabLst>
            </a:pPr>
            <a:endParaRPr lang="fr-FR" sz="2000" dirty="0">
              <a:ea typeface="Times New Roman" panose="02020603050405020304" pitchFamily="18" charset="0"/>
            </a:endParaRPr>
          </a:p>
          <a:p>
            <a:pPr marL="333375" indent="-285750">
              <a:buFont typeface="Arial" panose="020B0604020202020204" pitchFamily="34" charset="0"/>
              <a:buChar char="•"/>
              <a:tabLst>
                <a:tab pos="6661150" algn="l"/>
                <a:tab pos="6751320" algn="l"/>
              </a:tabLst>
            </a:pPr>
            <a:endParaRPr lang="fr-FR" sz="2000" dirty="0">
              <a:ea typeface="Times New Roman" panose="02020603050405020304" pitchFamily="18" charset="0"/>
            </a:endParaRPr>
          </a:p>
          <a:p>
            <a:pPr marL="333375" indent="-285750">
              <a:buFont typeface="Arial" panose="020B0604020202020204" pitchFamily="34" charset="0"/>
              <a:buChar char="•"/>
              <a:tabLst>
                <a:tab pos="6661150" algn="l"/>
                <a:tab pos="6751320" algn="l"/>
              </a:tabLst>
            </a:pPr>
            <a:endParaRPr lang="fr-FR" sz="2000" dirty="0">
              <a:ea typeface="Times New Roman" panose="02020603050405020304" pitchFamily="18" charset="0"/>
            </a:endParaRPr>
          </a:p>
          <a:p>
            <a:pPr marL="333375" indent="-285750">
              <a:buFont typeface="Arial" panose="020B0604020202020204" pitchFamily="34" charset="0"/>
              <a:buChar char="•"/>
              <a:tabLst>
                <a:tab pos="6661150" algn="l"/>
                <a:tab pos="6751320" algn="l"/>
              </a:tabLst>
            </a:pPr>
            <a:r>
              <a:rPr lang="fr-FR" sz="2000" b="1" u="sng" dirty="0">
                <a:ea typeface="Times New Roman" panose="02020603050405020304" pitchFamily="18" charset="0"/>
              </a:rPr>
              <a:t>Notre lieu de stockage </a:t>
            </a:r>
            <a:r>
              <a:rPr lang="fr-FR" sz="2000" dirty="0"/>
              <a:t>est toujours au </a:t>
            </a:r>
          </a:p>
          <a:p>
            <a:pPr marL="47625">
              <a:tabLst>
                <a:tab pos="6661150" algn="l"/>
                <a:tab pos="6751320" algn="l"/>
              </a:tabLst>
            </a:pPr>
            <a:r>
              <a:rPr lang="fr-FR" sz="2000" dirty="0">
                <a:ea typeface="Times New Roman" panose="02020603050405020304" pitchFamily="18" charset="0"/>
              </a:rPr>
              <a:t>                                     293 Avenue de </a:t>
            </a:r>
            <a:r>
              <a:rPr lang="fr-FR" sz="2000" dirty="0" err="1">
                <a:ea typeface="Times New Roman" panose="02020603050405020304" pitchFamily="18" charset="0"/>
              </a:rPr>
              <a:t>Soulac</a:t>
            </a:r>
            <a:r>
              <a:rPr lang="fr-FR" sz="2000" dirty="0">
                <a:ea typeface="Times New Roman" panose="02020603050405020304" pitchFamily="18" charset="0"/>
              </a:rPr>
              <a:t> 33320 Le </a:t>
            </a:r>
            <a:r>
              <a:rPr lang="fr-FR" sz="2000" dirty="0" err="1">
                <a:ea typeface="Times New Roman" panose="02020603050405020304" pitchFamily="18" charset="0"/>
              </a:rPr>
              <a:t>Taillan</a:t>
            </a:r>
            <a:r>
              <a:rPr lang="fr-FR" sz="2000" b="1" dirty="0">
                <a:ea typeface="Times New Roman" panose="02020603050405020304" pitchFamily="18" charset="0"/>
              </a:rPr>
              <a:t> </a:t>
            </a:r>
          </a:p>
          <a:p>
            <a:pPr marL="333375" indent="-285750">
              <a:buFont typeface="Arial" panose="020B0604020202020204" pitchFamily="34" charset="0"/>
              <a:buChar char="•"/>
              <a:tabLst>
                <a:tab pos="6661150" algn="l"/>
                <a:tab pos="6751320" algn="l"/>
              </a:tabLst>
            </a:pPr>
            <a:endParaRPr lang="fr-FR" sz="2000" b="1" u="sng" dirty="0">
              <a:ea typeface="Times New Roman" panose="02020603050405020304" pitchFamily="18" charset="0"/>
            </a:endParaRPr>
          </a:p>
          <a:p>
            <a:pPr marL="285750" marR="673100" lvl="0" indent="-285750">
              <a:spcAft>
                <a:spcPts val="0"/>
              </a:spcAft>
              <a:buSzPts val="1000"/>
              <a:buFont typeface="Arial" panose="020B0604020202020204" pitchFamily="34" charset="0"/>
              <a:buChar char="•"/>
              <a:tabLst>
                <a:tab pos="457200" algn="l"/>
              </a:tabLst>
            </a:pPr>
            <a:r>
              <a:rPr lang="fr-FR" sz="2200" b="1" u="sng" dirty="0">
                <a:ea typeface="Times New Roman" panose="02020603050405020304" pitchFamily="18" charset="0"/>
              </a:rPr>
              <a:t>Subventions </a:t>
            </a:r>
            <a:r>
              <a:rPr lang="fr-FR" sz="2200" b="1" u="sng" dirty="0">
                <a:solidFill>
                  <a:srgbClr val="333333"/>
                </a:solidFill>
                <a:ea typeface="Times New Roman" panose="02020603050405020304" pitchFamily="18" charset="0"/>
              </a:rPr>
              <a:t>reçues </a:t>
            </a:r>
            <a:r>
              <a:rPr lang="fr-FR" sz="2200" b="1" dirty="0">
                <a:solidFill>
                  <a:srgbClr val="333333"/>
                </a:solidFill>
                <a:ea typeface="Times New Roman" panose="02020603050405020304" pitchFamily="18" charset="0"/>
              </a:rPr>
              <a:t>:</a:t>
            </a:r>
          </a:p>
          <a:p>
            <a:pPr marL="285750" marR="673100" lvl="0" indent="-285750">
              <a:spcAft>
                <a:spcPts val="0"/>
              </a:spcAft>
              <a:buSzPts val="1000"/>
              <a:buFont typeface="Arial" panose="020B0604020202020204" pitchFamily="34" charset="0"/>
              <a:buChar char="•"/>
              <a:tabLst>
                <a:tab pos="457200" algn="l"/>
              </a:tabLst>
            </a:pPr>
            <a:endParaRPr lang="fr-FR" sz="2200" dirty="0">
              <a:solidFill>
                <a:srgbClr val="333333"/>
              </a:solidFill>
              <a:ea typeface="Times New Roman" panose="02020603050405020304" pitchFamily="18" charset="0"/>
            </a:endParaRPr>
          </a:p>
          <a:p>
            <a:pPr marL="742950" marR="673100" lvl="1" indent="-285750">
              <a:buSzPts val="1000"/>
              <a:buFont typeface="Courier New" panose="02070309020205020404" pitchFamily="49" charset="0"/>
              <a:buChar char="o"/>
              <a:tabLst>
                <a:tab pos="914400" algn="l"/>
              </a:tabLst>
            </a:pPr>
            <a:r>
              <a:rPr lang="fr-FR" sz="2200" b="1" dirty="0">
                <a:ea typeface="Times New Roman" panose="02020603050405020304" pitchFamily="18" charset="0"/>
              </a:rPr>
              <a:t>1500 </a:t>
            </a:r>
            <a:r>
              <a:rPr lang="fr-FR" sz="2200" b="1" dirty="0">
                <a:solidFill>
                  <a:srgbClr val="333333"/>
                </a:solidFill>
                <a:ea typeface="Times New Roman" panose="02020603050405020304" pitchFamily="18" charset="0"/>
              </a:rPr>
              <a:t>€ du </a:t>
            </a:r>
            <a:r>
              <a:rPr lang="fr-FR" sz="2200" b="1" u="sng" dirty="0">
                <a:solidFill>
                  <a:srgbClr val="333333"/>
                </a:solidFill>
                <a:ea typeface="Times New Roman" panose="02020603050405020304" pitchFamily="18" charset="0"/>
              </a:rPr>
              <a:t>Crédit Mutuel du Sud Ouest</a:t>
            </a:r>
          </a:p>
          <a:p>
            <a:pPr marL="742950" marR="673100" lvl="1" indent="-285750">
              <a:buSzPts val="1000"/>
              <a:buFont typeface="Courier New" panose="02070309020205020404" pitchFamily="49" charset="0"/>
              <a:buChar char="o"/>
              <a:tabLst>
                <a:tab pos="914400" algn="l"/>
              </a:tabLst>
            </a:pPr>
            <a:endParaRPr lang="fr-FR" sz="2000" b="1" u="sng" dirty="0">
              <a:ea typeface="Times New Roman" panose="02020603050405020304" pitchFamily="18" charset="0"/>
            </a:endParaRPr>
          </a:p>
          <a:p>
            <a:pPr marL="742950" marR="673100" lvl="1" indent="-285750">
              <a:spcAft>
                <a:spcPts val="0"/>
              </a:spcAft>
              <a:buSzPts val="1000"/>
              <a:buFont typeface="Courier New" panose="02070309020205020404" pitchFamily="49" charset="0"/>
              <a:buChar char="o"/>
              <a:tabLst>
                <a:tab pos="914400" algn="l"/>
              </a:tabLst>
            </a:pPr>
            <a:r>
              <a:rPr lang="fr-FR" sz="2200" b="1" u="sng" dirty="0">
                <a:ea typeface="Times New Roman" panose="02020603050405020304" pitchFamily="18" charset="0"/>
              </a:rPr>
              <a:t>200</a:t>
            </a:r>
            <a:r>
              <a:rPr lang="fr-FR" sz="2200" dirty="0">
                <a:ea typeface="Times New Roman" panose="02020603050405020304" pitchFamily="18" charset="0"/>
              </a:rPr>
              <a:t> € de la </a:t>
            </a:r>
            <a:r>
              <a:rPr lang="fr-FR" sz="2200" b="1" u="sng" dirty="0">
                <a:ea typeface="Times New Roman" panose="02020603050405020304" pitchFamily="18" charset="0"/>
              </a:rPr>
              <a:t>Municipalité de Saint Médard en Jalles </a:t>
            </a:r>
            <a:r>
              <a:rPr lang="fr-FR" sz="2000" dirty="0">
                <a:ea typeface="Times New Roman" panose="02020603050405020304" pitchFamily="18" charset="0"/>
              </a:rPr>
              <a:t>(baisse importante...  conjoncturelle?)</a:t>
            </a:r>
          </a:p>
        </p:txBody>
      </p:sp>
      <p:pic>
        <p:nvPicPr>
          <p:cNvPr id="3" name="Espace réservé du contenu 4">
            <a:extLst>
              <a:ext uri="{FF2B5EF4-FFF2-40B4-BE49-F238E27FC236}">
                <a16:creationId xmlns:a16="http://schemas.microsoft.com/office/drawing/2014/main" id="{E185E3F2-7467-B3F2-82F6-794ED9B50BDE}"/>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883942" y="170456"/>
            <a:ext cx="2766088" cy="2173471"/>
          </a:xfrm>
          <a:prstGeom prst="rect">
            <a:avLst/>
          </a:prstGeom>
        </p:spPr>
      </p:pic>
      <p:pic>
        <p:nvPicPr>
          <p:cNvPr id="4" name="Espace réservé du contenu 6">
            <a:extLst>
              <a:ext uri="{FF2B5EF4-FFF2-40B4-BE49-F238E27FC236}">
                <a16:creationId xmlns:a16="http://schemas.microsoft.com/office/drawing/2014/main" id="{703EB812-2F1B-A96A-8386-CA8FB4E546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87" r="3251"/>
          <a:stretch/>
        </p:blipFill>
        <p:spPr>
          <a:xfrm>
            <a:off x="7480557" y="3120705"/>
            <a:ext cx="4169473" cy="2958285"/>
          </a:xfrm>
          <a:prstGeom prst="rect">
            <a:avLst/>
          </a:prstGeom>
        </p:spPr>
      </p:pic>
    </p:spTree>
    <p:extLst>
      <p:ext uri="{BB962C8B-B14F-4D97-AF65-F5344CB8AC3E}">
        <p14:creationId xmlns:p14="http://schemas.microsoft.com/office/powerpoint/2010/main" val="4000277602"/>
      </p:ext>
    </p:extLst>
  </p:cSld>
  <p:clrMapOvr>
    <a:masterClrMapping/>
  </p:clrMapOvr>
  <mc:AlternateContent xmlns:mc="http://schemas.openxmlformats.org/markup-compatibility/2006" xmlns:p14="http://schemas.microsoft.com/office/powerpoint/2010/main">
    <mc:Choice Requires="p14">
      <p:transition spd="slow" p14:dur="2000" advTm="201"/>
    </mc:Choice>
    <mc:Fallback xmlns="">
      <p:transition spd="slow" advTm="20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606357" y="0"/>
            <a:ext cx="4519186" cy="1077218"/>
          </a:xfrm>
          <a:prstGeom prst="rect">
            <a:avLst/>
          </a:prstGeom>
        </p:spPr>
        <p:txBody>
          <a:bodyPr wrap="none">
            <a:spAutoFit/>
          </a:bodyPr>
          <a:lstStyle>
            <a:defPPr>
              <a:defRPr lang="fr-FR"/>
            </a:defPPr>
            <a:lvl1pPr>
              <a:defRPr sz="4400"/>
            </a:lvl1pPr>
          </a:lstStyle>
          <a:p>
            <a:r>
              <a:rPr lang="fr-FR" sz="3600" b="1" dirty="0">
                <a:latin typeface="Arial" panose="020B0604020202020204" pitchFamily="34" charset="0"/>
                <a:cs typeface="Arial" panose="020B0604020202020204" pitchFamily="34" charset="0"/>
              </a:rPr>
              <a:t>2 - Bilan moral 2023</a:t>
            </a:r>
          </a:p>
          <a:p>
            <a:pPr algn="ctr"/>
            <a:r>
              <a:rPr lang="fr-FR" sz="2800" b="1" dirty="0">
                <a:latin typeface="Arial" panose="020B0604020202020204" pitchFamily="34" charset="0"/>
                <a:cs typeface="Arial" panose="020B0604020202020204" pitchFamily="34" charset="0"/>
              </a:rPr>
              <a:t>Ventes</a:t>
            </a:r>
          </a:p>
        </p:txBody>
      </p:sp>
      <p:pic>
        <p:nvPicPr>
          <p:cNvPr id="6" name="Image 5"/>
          <p:cNvPicPr>
            <a:picLocks noChangeAspect="1"/>
          </p:cNvPicPr>
          <p:nvPr/>
        </p:nvPicPr>
        <p:blipFill>
          <a:blip r:embed="rId2" cstate="print"/>
          <a:stretch>
            <a:fillRect/>
          </a:stretch>
        </p:blipFill>
        <p:spPr>
          <a:xfrm>
            <a:off x="278111" y="47347"/>
            <a:ext cx="1919779" cy="1672524"/>
          </a:xfrm>
          <a:prstGeom prst="rect">
            <a:avLst/>
          </a:prstGeom>
        </p:spPr>
      </p:pic>
      <p:sp>
        <p:nvSpPr>
          <p:cNvPr id="2" name="Rectangle 1"/>
          <p:cNvSpPr/>
          <p:nvPr/>
        </p:nvSpPr>
        <p:spPr>
          <a:xfrm>
            <a:off x="440126" y="3188734"/>
            <a:ext cx="11933635" cy="3416320"/>
          </a:xfrm>
          <a:prstGeom prst="rect">
            <a:avLst/>
          </a:prstGeom>
          <a:noFill/>
        </p:spPr>
        <p:txBody>
          <a:bodyPr wrap="square">
            <a:spAutoFit/>
          </a:bodyPr>
          <a:lstStyle/>
          <a:p>
            <a:pPr marL="333375" indent="-285750">
              <a:buFont typeface="Arial" panose="020B0604020202020204" pitchFamily="34" charset="0"/>
              <a:buChar char="•"/>
              <a:tabLst>
                <a:tab pos="6661150" algn="l"/>
                <a:tab pos="6751320" algn="l"/>
              </a:tabLst>
            </a:pPr>
            <a:r>
              <a:rPr lang="fr-FR" sz="2400" b="1" u="sng" dirty="0">
                <a:ea typeface="Times New Roman" panose="02020603050405020304" pitchFamily="18" charset="0"/>
              </a:rPr>
              <a:t>Ventes</a:t>
            </a:r>
            <a:r>
              <a:rPr lang="fr-FR" sz="2400" b="1" dirty="0">
                <a:ea typeface="Times New Roman" panose="02020603050405020304" pitchFamily="18" charset="0"/>
              </a:rPr>
              <a:t> </a:t>
            </a:r>
            <a:r>
              <a:rPr lang="fr-FR" sz="2000" dirty="0">
                <a:ea typeface="Times New Roman" panose="02020603050405020304" pitchFamily="18" charset="0"/>
              </a:rPr>
              <a:t>réalisées</a:t>
            </a:r>
            <a:r>
              <a:rPr lang="fr-FR" sz="2400" b="1" dirty="0">
                <a:ea typeface="Times New Roman" panose="02020603050405020304" pitchFamily="18" charset="0"/>
              </a:rPr>
              <a:t> </a:t>
            </a:r>
            <a:r>
              <a:rPr lang="fr-FR" sz="2000" dirty="0">
                <a:ea typeface="Times New Roman" panose="02020603050405020304" pitchFamily="18" charset="0"/>
              </a:rPr>
              <a:t>d’un </a:t>
            </a:r>
            <a:r>
              <a:rPr lang="fr-FR" sz="2400" b="1" u="sng" dirty="0">
                <a:ea typeface="Times New Roman" panose="02020603050405020304" pitchFamily="18" charset="0"/>
              </a:rPr>
              <a:t>total de 7542 €</a:t>
            </a:r>
            <a:r>
              <a:rPr lang="fr-FR" sz="2400" b="1" dirty="0">
                <a:ea typeface="Times New Roman" panose="02020603050405020304" pitchFamily="18" charset="0"/>
              </a:rPr>
              <a:t> </a:t>
            </a:r>
          </a:p>
          <a:p>
            <a:pPr marL="504825" lvl="1">
              <a:tabLst>
                <a:tab pos="6661150" algn="l"/>
                <a:tab pos="6751320" algn="l"/>
              </a:tabLst>
            </a:pPr>
            <a:r>
              <a:rPr lang="fr-FR" sz="2000" b="1" dirty="0">
                <a:ea typeface="Times New Roman" panose="02020603050405020304" pitchFamily="18" charset="0"/>
                <a:sym typeface="Wingdings" panose="05000000000000000000" pitchFamily="2" charset="2"/>
              </a:rPr>
              <a:t> 1219</a:t>
            </a:r>
            <a:r>
              <a:rPr lang="fr-FR" sz="2000" dirty="0">
                <a:ea typeface="Times New Roman" panose="02020603050405020304" pitchFamily="18" charset="0"/>
                <a:sym typeface="Wingdings" panose="05000000000000000000" pitchFamily="2" charset="2"/>
              </a:rPr>
              <a:t> fagots, </a:t>
            </a:r>
            <a:r>
              <a:rPr lang="fr-FR" sz="2000" b="1" dirty="0">
                <a:ea typeface="Times New Roman" panose="02020603050405020304" pitchFamily="18" charset="0"/>
                <a:sym typeface="Wingdings" panose="05000000000000000000" pitchFamily="2" charset="2"/>
              </a:rPr>
              <a:t>143</a:t>
            </a:r>
            <a:r>
              <a:rPr lang="fr-FR" sz="2000" dirty="0">
                <a:ea typeface="Times New Roman" panose="02020603050405020304" pitchFamily="18" charset="0"/>
                <a:sym typeface="Wingdings" panose="05000000000000000000" pitchFamily="2" charset="2"/>
              </a:rPr>
              <a:t> sacs de sarments, </a:t>
            </a:r>
            <a:r>
              <a:rPr lang="fr-FR" sz="2000" b="1" dirty="0">
                <a:ea typeface="Times New Roman" panose="02020603050405020304" pitchFamily="18" charset="0"/>
                <a:sym typeface="Wingdings" panose="05000000000000000000" pitchFamily="2" charset="2"/>
              </a:rPr>
              <a:t>189</a:t>
            </a:r>
            <a:r>
              <a:rPr lang="fr-FR" sz="2000" dirty="0">
                <a:ea typeface="Times New Roman" panose="02020603050405020304" pitchFamily="18" charset="0"/>
                <a:sym typeface="Wingdings" panose="05000000000000000000" pitchFamily="2" charset="2"/>
              </a:rPr>
              <a:t> sacs de ceps et</a:t>
            </a:r>
            <a:r>
              <a:rPr lang="fr-FR" sz="2000" dirty="0">
                <a:ea typeface="Times New Roman" panose="02020603050405020304" pitchFamily="18" charset="0"/>
              </a:rPr>
              <a:t> </a:t>
            </a:r>
            <a:r>
              <a:rPr lang="fr-FR" sz="2000" b="1" dirty="0">
                <a:ea typeface="Times New Roman" panose="02020603050405020304" pitchFamily="18" charset="0"/>
              </a:rPr>
              <a:t>8,6</a:t>
            </a:r>
            <a:r>
              <a:rPr lang="fr-FR" sz="2000" dirty="0">
                <a:ea typeface="Times New Roman" panose="02020603050405020304" pitchFamily="18" charset="0"/>
              </a:rPr>
              <a:t> m</a:t>
            </a:r>
            <a:r>
              <a:rPr lang="fr-FR" sz="2000" baseline="30000" dirty="0">
                <a:ea typeface="Times New Roman" panose="02020603050405020304" pitchFamily="18" charset="0"/>
              </a:rPr>
              <a:t>3</a:t>
            </a:r>
            <a:r>
              <a:rPr lang="fr-FR" sz="2000" dirty="0">
                <a:ea typeface="Times New Roman" panose="02020603050405020304" pitchFamily="18" charset="0"/>
              </a:rPr>
              <a:t> de ceps en vrac. </a:t>
            </a:r>
          </a:p>
          <a:p>
            <a:pPr marL="47625">
              <a:tabLst>
                <a:tab pos="6661150" algn="l"/>
                <a:tab pos="6751320" algn="l"/>
              </a:tabLst>
            </a:pPr>
            <a:r>
              <a:rPr lang="fr-FR" sz="1600" b="1" dirty="0">
                <a:ea typeface="Times New Roman" panose="02020603050405020304" pitchFamily="18" charset="0"/>
              </a:rPr>
              <a:t>Le stock restant </a:t>
            </a:r>
            <a:r>
              <a:rPr lang="fr-FR" sz="1600" dirty="0">
                <a:ea typeface="Times New Roman" panose="02020603050405020304" pitchFamily="18" charset="0"/>
              </a:rPr>
              <a:t>en fin d’exercice (fin aout) était de </a:t>
            </a:r>
            <a:r>
              <a:rPr lang="fr-FR" sz="1600" b="1" dirty="0">
                <a:ea typeface="Times New Roman" panose="02020603050405020304" pitchFamily="18" charset="0"/>
              </a:rPr>
              <a:t>12 sacs de sarments </a:t>
            </a:r>
            <a:r>
              <a:rPr lang="fr-FR" sz="1600" dirty="0">
                <a:ea typeface="Times New Roman" panose="02020603050405020304" pitchFamily="18" charset="0"/>
              </a:rPr>
              <a:t>(tous vendus à ce jour).</a:t>
            </a:r>
          </a:p>
          <a:p>
            <a:pPr marL="47625">
              <a:tabLst>
                <a:tab pos="6661150" algn="l"/>
                <a:tab pos="6751320" algn="l"/>
              </a:tabLst>
            </a:pPr>
            <a:endParaRPr lang="fr-FR" sz="1600" dirty="0">
              <a:solidFill>
                <a:srgbClr val="333333"/>
              </a:solidFill>
              <a:ea typeface="Times New Roman" panose="02020603050405020304" pitchFamily="18" charset="0"/>
            </a:endParaRPr>
          </a:p>
          <a:p>
            <a:pPr marL="47625">
              <a:tabLst>
                <a:tab pos="6661150" algn="l"/>
                <a:tab pos="6751320" algn="l"/>
              </a:tabLst>
            </a:pPr>
            <a:r>
              <a:rPr lang="fr-FR" sz="2000" dirty="0">
                <a:solidFill>
                  <a:srgbClr val="333333"/>
                </a:solidFill>
                <a:ea typeface="Times New Roman" panose="02020603050405020304" pitchFamily="18" charset="0"/>
              </a:rPr>
              <a:t>Au total </a:t>
            </a:r>
            <a:r>
              <a:rPr lang="fr-FR" sz="2000" b="1" u="sng" dirty="0">
                <a:solidFill>
                  <a:srgbClr val="333333"/>
                </a:solidFill>
                <a:ea typeface="Times New Roman" panose="02020603050405020304" pitchFamily="18" charset="0"/>
              </a:rPr>
              <a:t>171 opérations de ventes ont été réalisées</a:t>
            </a:r>
            <a:r>
              <a:rPr lang="fr-FR" sz="2000" dirty="0">
                <a:solidFill>
                  <a:srgbClr val="333333"/>
                </a:solidFill>
                <a:ea typeface="Times New Roman" panose="02020603050405020304" pitchFamily="18" charset="0"/>
              </a:rPr>
              <a:t>, v</a:t>
            </a:r>
            <a:r>
              <a:rPr lang="fr-FR" sz="2000" dirty="0">
                <a:ea typeface="Times New Roman" panose="02020603050405020304" pitchFamily="18" charset="0"/>
              </a:rPr>
              <a:t>ia :</a:t>
            </a:r>
          </a:p>
          <a:p>
            <a:pPr marL="742950" marR="673100" lvl="1" indent="-285750">
              <a:buSzPts val="1000"/>
              <a:buFont typeface="Courier New" panose="02070309020205020404" pitchFamily="49" charset="0"/>
              <a:buChar char="o"/>
              <a:tabLst>
                <a:tab pos="914400" algn="l"/>
              </a:tabLst>
            </a:pPr>
            <a:r>
              <a:rPr lang="fr-FR" sz="2000" dirty="0">
                <a:solidFill>
                  <a:srgbClr val="333333"/>
                </a:solidFill>
                <a:ea typeface="Times New Roman" panose="02020603050405020304" pitchFamily="18" charset="0"/>
              </a:rPr>
              <a:t>Le « bouche-à-oreille », les anciens clients,</a:t>
            </a:r>
          </a:p>
          <a:p>
            <a:pPr marL="742950" marR="673100" lvl="1" indent="-285750">
              <a:buSzPts val="1000"/>
              <a:buFont typeface="Courier New" panose="02070309020205020404" pitchFamily="49" charset="0"/>
              <a:buChar char="o"/>
              <a:tabLst>
                <a:tab pos="914400" algn="l"/>
              </a:tabLst>
            </a:pPr>
            <a:r>
              <a:rPr lang="fr-FR" sz="2000" dirty="0">
                <a:solidFill>
                  <a:srgbClr val="333333"/>
                </a:solidFill>
                <a:ea typeface="Times New Roman" panose="02020603050405020304" pitchFamily="18" charset="0"/>
              </a:rPr>
              <a:t>Les annonces dans « </a:t>
            </a:r>
            <a:r>
              <a:rPr lang="fr-FR" sz="2000" dirty="0" err="1">
                <a:solidFill>
                  <a:srgbClr val="333333"/>
                </a:solidFill>
                <a:ea typeface="Times New Roman" panose="02020603050405020304" pitchFamily="18" charset="0"/>
              </a:rPr>
              <a:t>Leboncoin</a:t>
            </a:r>
            <a:r>
              <a:rPr lang="fr-FR" sz="2000" dirty="0">
                <a:solidFill>
                  <a:srgbClr val="333333"/>
                </a:solidFill>
                <a:ea typeface="Times New Roman" panose="02020603050405020304" pitchFamily="18" charset="0"/>
              </a:rPr>
              <a:t> »,  </a:t>
            </a:r>
          </a:p>
          <a:p>
            <a:pPr marL="742950" marR="673100" lvl="1" indent="-285750">
              <a:buSzPts val="1000"/>
              <a:buFont typeface="Courier New" panose="02070309020205020404" pitchFamily="49" charset="0"/>
              <a:buChar char="o"/>
              <a:tabLst>
                <a:tab pos="914400" algn="l"/>
              </a:tabLst>
            </a:pPr>
            <a:r>
              <a:rPr lang="fr-FR" sz="2000" dirty="0">
                <a:solidFill>
                  <a:srgbClr val="333333"/>
                </a:solidFill>
                <a:ea typeface="Times New Roman" panose="02020603050405020304" pitchFamily="18" charset="0"/>
              </a:rPr>
              <a:t>La vente « au cul de la remorque », nouveauté 2022, a été poursuivie avec succès permettant ainsi de libérer de la place dans le local de stockage.</a:t>
            </a:r>
          </a:p>
          <a:p>
            <a:pPr marL="742950" marR="673100" lvl="1" indent="-285750">
              <a:buSzPts val="1000"/>
              <a:buFont typeface="Courier New" panose="02070309020205020404" pitchFamily="49" charset="0"/>
              <a:buChar char="o"/>
              <a:tabLst>
                <a:tab pos="914400" algn="l"/>
              </a:tabLst>
            </a:pPr>
            <a:r>
              <a:rPr lang="fr-FR" sz="2000" dirty="0">
                <a:solidFill>
                  <a:srgbClr val="333333"/>
                </a:solidFill>
                <a:ea typeface="Times New Roman" panose="02020603050405020304" pitchFamily="18" charset="0"/>
              </a:rPr>
              <a:t>2 séances de Vente au Marché de St Médard faites au profit direct des Restos du Coeur</a:t>
            </a:r>
          </a:p>
          <a:p>
            <a:pPr marL="285750" marR="673100" indent="-285750">
              <a:buSzPts val="1000"/>
              <a:buFont typeface="Arial" panose="020B0604020202020204" pitchFamily="34" charset="0"/>
              <a:buChar char="•"/>
              <a:tabLst>
                <a:tab pos="914400" algn="l"/>
              </a:tabLst>
            </a:pPr>
            <a:endParaRPr lang="fr-FR" sz="2000" b="1" u="sng" dirty="0"/>
          </a:p>
        </p:txBody>
      </p:sp>
      <p:pic>
        <p:nvPicPr>
          <p:cNvPr id="4" name="Espace réservé du contenu 6">
            <a:extLst>
              <a:ext uri="{FF2B5EF4-FFF2-40B4-BE49-F238E27FC236}">
                <a16:creationId xmlns:a16="http://schemas.microsoft.com/office/drawing/2014/main" id="{B6481AFB-A529-BB2D-8C73-C5E832CC113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77" y="605720"/>
            <a:ext cx="5326112" cy="3001546"/>
          </a:xfrm>
          <a:prstGeom prst="rect">
            <a:avLst/>
          </a:prstGeom>
        </p:spPr>
      </p:pic>
    </p:spTree>
    <p:extLst>
      <p:ext uri="{BB962C8B-B14F-4D97-AF65-F5344CB8AC3E}">
        <p14:creationId xmlns:p14="http://schemas.microsoft.com/office/powerpoint/2010/main" val="3364214753"/>
      </p:ext>
    </p:extLst>
  </p:cSld>
  <p:clrMapOvr>
    <a:masterClrMapping/>
  </p:clrMapOvr>
  <mc:AlternateContent xmlns:mc="http://schemas.openxmlformats.org/markup-compatibility/2006" xmlns:p14="http://schemas.microsoft.com/office/powerpoint/2010/main">
    <mc:Choice Requires="p14">
      <p:transition spd="slow" p14:dur="2000" advTm="201"/>
    </mc:Choice>
    <mc:Fallback xmlns="">
      <p:transition spd="slow" advTm="20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173273" y="102637"/>
            <a:ext cx="1919779" cy="1672524"/>
          </a:xfrm>
          <a:prstGeom prst="rect">
            <a:avLst/>
          </a:prstGeom>
        </p:spPr>
      </p:pic>
      <p:graphicFrame>
        <p:nvGraphicFramePr>
          <p:cNvPr id="10" name="Tableau 9">
            <a:extLst>
              <a:ext uri="{FF2B5EF4-FFF2-40B4-BE49-F238E27FC236}">
                <a16:creationId xmlns:a16="http://schemas.microsoft.com/office/drawing/2014/main" id="{2617262E-96A7-E199-EF6F-CCDDF15E2406}"/>
              </a:ext>
            </a:extLst>
          </p:cNvPr>
          <p:cNvGraphicFramePr>
            <a:graphicFrameLocks noGrp="1"/>
          </p:cNvGraphicFramePr>
          <p:nvPr>
            <p:extLst>
              <p:ext uri="{D42A27DB-BD31-4B8C-83A1-F6EECF244321}">
                <p14:modId xmlns:p14="http://schemas.microsoft.com/office/powerpoint/2010/main" val="788004888"/>
              </p:ext>
            </p:extLst>
          </p:nvPr>
        </p:nvGraphicFramePr>
        <p:xfrm>
          <a:off x="218112" y="2080112"/>
          <a:ext cx="7709483" cy="4675251"/>
        </p:xfrm>
        <a:graphic>
          <a:graphicData uri="http://schemas.openxmlformats.org/drawingml/2006/table">
            <a:tbl>
              <a:tblPr firstRow="1" bandRow="1">
                <a:tableStyleId>{5C22544A-7EE6-4342-B048-85BDC9FD1C3A}</a:tableStyleId>
              </a:tblPr>
              <a:tblGrid>
                <a:gridCol w="3871007">
                  <a:extLst>
                    <a:ext uri="{9D8B030D-6E8A-4147-A177-3AD203B41FA5}">
                      <a16:colId xmlns:a16="http://schemas.microsoft.com/office/drawing/2014/main" val="3995077565"/>
                    </a:ext>
                  </a:extLst>
                </a:gridCol>
                <a:gridCol w="3838476">
                  <a:extLst>
                    <a:ext uri="{9D8B030D-6E8A-4147-A177-3AD203B41FA5}">
                      <a16:colId xmlns:a16="http://schemas.microsoft.com/office/drawing/2014/main" val="70899331"/>
                    </a:ext>
                  </a:extLst>
                </a:gridCol>
              </a:tblGrid>
              <a:tr h="344458">
                <a:tc>
                  <a:txBody>
                    <a:bodyPr/>
                    <a:lstStyle/>
                    <a:p>
                      <a:pPr>
                        <a:lnSpc>
                          <a:spcPct val="107000"/>
                        </a:lnSpc>
                        <a:spcAft>
                          <a:spcPts val="800"/>
                        </a:spcAft>
                      </a:pPr>
                      <a:r>
                        <a:rPr lang="fr-FR" sz="2400" kern="100" dirty="0">
                          <a:effectLst/>
                          <a:latin typeface="+mn-lt"/>
                          <a:ea typeface="Calibri" panose="020F0502020204030204" pitchFamily="34" charset="0"/>
                          <a:cs typeface="Times New Roman" panose="02020603050405020304" pitchFamily="18" charset="0"/>
                        </a:rPr>
                        <a:t>Asso élues en 2023</a:t>
                      </a:r>
                    </a:p>
                  </a:txBody>
                  <a:tcPr marL="68580" marR="68580" marT="0" marB="0"/>
                </a:tc>
                <a:tc>
                  <a:txBody>
                    <a:bodyPr/>
                    <a:lstStyle/>
                    <a:p>
                      <a:pPr algn="ctr">
                        <a:lnSpc>
                          <a:spcPct val="107000"/>
                        </a:lnSpc>
                        <a:spcAft>
                          <a:spcPts val="800"/>
                        </a:spcAft>
                      </a:pPr>
                      <a:r>
                        <a:rPr lang="fr-FR" sz="2400" kern="100" dirty="0">
                          <a:effectLst/>
                          <a:latin typeface="+mn-lt"/>
                        </a:rPr>
                        <a:t>Montant du don</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2288629"/>
                  </a:ext>
                </a:extLst>
              </a:tr>
              <a:tr h="344458">
                <a:tc>
                  <a:txBody>
                    <a:bodyPr/>
                    <a:lstStyle/>
                    <a:p>
                      <a:pPr>
                        <a:lnSpc>
                          <a:spcPct val="107000"/>
                        </a:lnSpc>
                        <a:spcAft>
                          <a:spcPts val="800"/>
                        </a:spcAft>
                      </a:pPr>
                      <a:r>
                        <a:rPr lang="fr-FR" sz="2400" kern="100" dirty="0">
                          <a:effectLst/>
                          <a:latin typeface="+mn-lt"/>
                        </a:rPr>
                        <a:t>Les blouses roses</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1127 €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2613058"/>
                  </a:ext>
                </a:extLst>
              </a:tr>
              <a:tr h="344458">
                <a:tc>
                  <a:txBody>
                    <a:bodyPr/>
                    <a:lstStyle/>
                    <a:p>
                      <a:pPr>
                        <a:lnSpc>
                          <a:spcPct val="107000"/>
                        </a:lnSpc>
                        <a:spcAft>
                          <a:spcPts val="800"/>
                        </a:spcAft>
                      </a:pPr>
                      <a:r>
                        <a:rPr lang="fr-FR" sz="2400" kern="100">
                          <a:effectLst/>
                          <a:latin typeface="+mn-lt"/>
                        </a:rPr>
                        <a:t>Les clowns stéthoscopes</a:t>
                      </a:r>
                      <a:endParaRPr lang="fr-FR" sz="2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867 €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0187157"/>
                  </a:ext>
                </a:extLst>
              </a:tr>
              <a:tr h="344458">
                <a:tc>
                  <a:txBody>
                    <a:bodyPr/>
                    <a:lstStyle/>
                    <a:p>
                      <a:pPr>
                        <a:lnSpc>
                          <a:spcPct val="107000"/>
                        </a:lnSpc>
                        <a:spcAft>
                          <a:spcPts val="800"/>
                        </a:spcAft>
                      </a:pPr>
                      <a:r>
                        <a:rPr lang="fr-FR" sz="2400" kern="100" dirty="0">
                          <a:effectLst/>
                          <a:latin typeface="+mn-lt"/>
                        </a:rPr>
                        <a:t>Aladin</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865 €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6811632"/>
                  </a:ext>
                </a:extLst>
              </a:tr>
              <a:tr h="344458">
                <a:tc>
                  <a:txBody>
                    <a:bodyPr/>
                    <a:lstStyle/>
                    <a:p>
                      <a:pPr>
                        <a:lnSpc>
                          <a:spcPct val="107000"/>
                        </a:lnSpc>
                        <a:spcAft>
                          <a:spcPts val="800"/>
                        </a:spcAft>
                      </a:pPr>
                      <a:r>
                        <a:rPr lang="fr-FR" sz="2400" kern="100" dirty="0">
                          <a:effectLst/>
                          <a:latin typeface="+mn-lt"/>
                        </a:rPr>
                        <a:t>Les fées bleues</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790 €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9577690"/>
                  </a:ext>
                </a:extLst>
              </a:tr>
              <a:tr h="344458">
                <a:tc>
                  <a:txBody>
                    <a:bodyPr/>
                    <a:lstStyle/>
                    <a:p>
                      <a:pPr>
                        <a:lnSpc>
                          <a:spcPct val="107000"/>
                        </a:lnSpc>
                        <a:spcAft>
                          <a:spcPts val="800"/>
                        </a:spcAft>
                      </a:pPr>
                      <a:r>
                        <a:rPr lang="fr-FR" sz="2400" kern="100" dirty="0">
                          <a:effectLst/>
                          <a:latin typeface="+mn-lt"/>
                        </a:rPr>
                        <a:t>EVA pour la vie</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594 €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2401944"/>
                  </a:ext>
                </a:extLst>
              </a:tr>
              <a:tr h="344458">
                <a:tc>
                  <a:txBody>
                    <a:bodyPr/>
                    <a:lstStyle/>
                    <a:p>
                      <a:pPr>
                        <a:lnSpc>
                          <a:spcPct val="107000"/>
                        </a:lnSpc>
                        <a:spcAft>
                          <a:spcPts val="800"/>
                        </a:spcAft>
                      </a:pPr>
                      <a:r>
                        <a:rPr lang="fr-FR" sz="2400" kern="100" dirty="0">
                          <a:effectLst/>
                          <a:latin typeface="+mn-lt"/>
                        </a:rPr>
                        <a:t>ASSEM</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572 €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1767112"/>
                  </a:ext>
                </a:extLst>
              </a:tr>
              <a:tr h="344458">
                <a:tc>
                  <a:txBody>
                    <a:bodyPr/>
                    <a:lstStyle/>
                    <a:p>
                      <a:pPr>
                        <a:lnSpc>
                          <a:spcPct val="107000"/>
                        </a:lnSpc>
                        <a:spcAft>
                          <a:spcPts val="800"/>
                        </a:spcAft>
                      </a:pPr>
                      <a:r>
                        <a:rPr lang="fr-FR" sz="2400" kern="100" dirty="0">
                          <a:effectLst/>
                          <a:latin typeface="+mn-lt"/>
                        </a:rPr>
                        <a:t>Parents Enfants Soleil</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500 €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6787596"/>
                  </a:ext>
                </a:extLst>
              </a:tr>
              <a:tr h="344458">
                <a:tc>
                  <a:txBody>
                    <a:bodyPr/>
                    <a:lstStyle/>
                    <a:p>
                      <a:pPr>
                        <a:lnSpc>
                          <a:spcPct val="107000"/>
                        </a:lnSpc>
                        <a:spcAft>
                          <a:spcPts val="800"/>
                        </a:spcAft>
                      </a:pPr>
                      <a:r>
                        <a:rPr lang="fr-FR" sz="2400" kern="100" dirty="0" err="1">
                          <a:effectLst/>
                          <a:latin typeface="+mn-lt"/>
                        </a:rPr>
                        <a:t>Solacmi</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500 €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5235161"/>
                  </a:ext>
                </a:extLst>
              </a:tr>
              <a:tr h="344458">
                <a:tc>
                  <a:txBody>
                    <a:bodyPr/>
                    <a:lstStyle/>
                    <a:p>
                      <a:pPr>
                        <a:lnSpc>
                          <a:spcPct val="107000"/>
                        </a:lnSpc>
                        <a:spcAft>
                          <a:spcPts val="800"/>
                        </a:spcAft>
                      </a:pPr>
                      <a:r>
                        <a:rPr lang="fr-FR" sz="2400" kern="100" dirty="0">
                          <a:effectLst/>
                          <a:latin typeface="+mn-lt"/>
                        </a:rPr>
                        <a:t>A chacun son Everest</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500 €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4196612"/>
                  </a:ext>
                </a:extLst>
              </a:tr>
              <a:tr h="344458">
                <a:tc>
                  <a:txBody>
                    <a:bodyPr/>
                    <a:lstStyle/>
                    <a:p>
                      <a:pPr>
                        <a:lnSpc>
                          <a:spcPct val="107000"/>
                        </a:lnSpc>
                        <a:spcAft>
                          <a:spcPts val="800"/>
                        </a:spcAft>
                      </a:pPr>
                      <a:r>
                        <a:rPr lang="fr-FR" sz="2400" kern="100" dirty="0" err="1">
                          <a:effectLst/>
                          <a:latin typeface="+mn-lt"/>
                        </a:rPr>
                        <a:t>Jall’Handy</a:t>
                      </a:r>
                      <a:r>
                        <a:rPr lang="fr-FR" sz="2400" kern="100" dirty="0">
                          <a:effectLst/>
                          <a:latin typeface="+mn-lt"/>
                        </a:rPr>
                        <a:t> (Martignas)</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500 €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2358408"/>
                  </a:ext>
                </a:extLst>
              </a:tr>
              <a:tr h="172287">
                <a:tc>
                  <a:txBody>
                    <a:bodyPr/>
                    <a:lstStyle/>
                    <a:p>
                      <a:pPr>
                        <a:lnSpc>
                          <a:spcPct val="107000"/>
                        </a:lnSpc>
                        <a:spcAft>
                          <a:spcPts val="800"/>
                        </a:spcAft>
                      </a:pPr>
                      <a:r>
                        <a:rPr lang="fr-FR" sz="1200" kern="100" dirty="0">
                          <a:effectLst/>
                          <a:latin typeface="+mn-lt"/>
                        </a:rPr>
                        <a:t> </a:t>
                      </a:r>
                      <a:endParaRPr lang="fr-FR" sz="12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1200" kern="100" dirty="0">
                          <a:effectLst/>
                          <a:latin typeface="+mn-lt"/>
                        </a:rPr>
                        <a:t> </a:t>
                      </a:r>
                      <a:endParaRPr lang="fr-FR" sz="12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9840489"/>
                  </a:ext>
                </a:extLst>
              </a:tr>
              <a:tr h="344458">
                <a:tc>
                  <a:txBody>
                    <a:bodyPr/>
                    <a:lstStyle/>
                    <a:p>
                      <a:pPr>
                        <a:lnSpc>
                          <a:spcPct val="107000"/>
                        </a:lnSpc>
                        <a:spcAft>
                          <a:spcPts val="800"/>
                        </a:spcAft>
                      </a:pPr>
                      <a:r>
                        <a:rPr lang="fr-FR" sz="2400" kern="100" dirty="0">
                          <a:effectLst/>
                          <a:latin typeface="+mn-lt"/>
                        </a:rPr>
                        <a:t>Restos du Cœur </a:t>
                      </a:r>
                      <a:r>
                        <a:rPr lang="fr-FR" sz="1600" i="1" kern="100" dirty="0">
                          <a:effectLst/>
                          <a:latin typeface="+mn-lt"/>
                        </a:rPr>
                        <a:t>(déjà versés)</a:t>
                      </a:r>
                      <a:endParaRPr lang="fr-FR" sz="2400" i="1"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400" kern="100" dirty="0">
                          <a:effectLst/>
                          <a:latin typeface="+mn-lt"/>
                        </a:rPr>
                        <a:t>727 €</a:t>
                      </a:r>
                      <a:endParaRPr lang="fr-FR" sz="2400" kern="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089059"/>
                  </a:ext>
                </a:extLst>
              </a:tr>
            </a:tbl>
          </a:graphicData>
        </a:graphic>
      </p:graphicFrame>
      <p:sp>
        <p:nvSpPr>
          <p:cNvPr id="3" name="ZoneTexte 2">
            <a:extLst>
              <a:ext uri="{FF2B5EF4-FFF2-40B4-BE49-F238E27FC236}">
                <a16:creationId xmlns:a16="http://schemas.microsoft.com/office/drawing/2014/main" id="{5DA99084-217D-9BC0-5597-CBFE4F123EFB}"/>
              </a:ext>
            </a:extLst>
          </p:cNvPr>
          <p:cNvSpPr txBox="1"/>
          <p:nvPr/>
        </p:nvSpPr>
        <p:spPr>
          <a:xfrm>
            <a:off x="2216558" y="0"/>
            <a:ext cx="8882560" cy="1077218"/>
          </a:xfrm>
          <a:prstGeom prst="rect">
            <a:avLst/>
          </a:prstGeom>
        </p:spPr>
        <p:txBody>
          <a:bodyPr wrap="none">
            <a:spAutoFit/>
          </a:bodyPr>
          <a:lstStyle>
            <a:defPPr>
              <a:defRPr lang="fr-FR"/>
            </a:defPPr>
            <a:lvl1pPr>
              <a:defRPr sz="4400"/>
            </a:lvl1pPr>
          </a:lstStyle>
          <a:p>
            <a:pPr algn="ctr"/>
            <a:r>
              <a:rPr lang="fr-FR" sz="3600" b="1" dirty="0">
                <a:latin typeface="Arial" panose="020B0604020202020204" pitchFamily="34" charset="0"/>
                <a:cs typeface="Arial" panose="020B0604020202020204" pitchFamily="34" charset="0"/>
              </a:rPr>
              <a:t>2 - Bilan moral 2023</a:t>
            </a:r>
          </a:p>
          <a:p>
            <a:pPr algn="ctr"/>
            <a:r>
              <a:rPr lang="fr-FR" sz="2800" b="1" dirty="0">
                <a:latin typeface="Arial" panose="020B0604020202020204" pitchFamily="34" charset="0"/>
                <a:cs typeface="Arial" panose="020B0604020202020204" pitchFamily="34" charset="0"/>
              </a:rPr>
              <a:t>Affectation des Dons - aux associations caritatives</a:t>
            </a:r>
          </a:p>
        </p:txBody>
      </p:sp>
      <p:sp>
        <p:nvSpPr>
          <p:cNvPr id="7" name="ZoneTexte 6">
            <a:extLst>
              <a:ext uri="{FF2B5EF4-FFF2-40B4-BE49-F238E27FC236}">
                <a16:creationId xmlns:a16="http://schemas.microsoft.com/office/drawing/2014/main" id="{6877AFAF-26E1-CA4A-FCB6-31826C38C48B}"/>
              </a:ext>
            </a:extLst>
          </p:cNvPr>
          <p:cNvSpPr txBox="1"/>
          <p:nvPr/>
        </p:nvSpPr>
        <p:spPr>
          <a:xfrm>
            <a:off x="1451295" y="1141309"/>
            <a:ext cx="10189827" cy="892552"/>
          </a:xfrm>
          <a:prstGeom prst="rect">
            <a:avLst/>
          </a:prstGeom>
          <a:noFill/>
        </p:spPr>
        <p:txBody>
          <a:bodyPr wrap="square">
            <a:spAutoFit/>
          </a:bodyPr>
          <a:lstStyle/>
          <a:p>
            <a:pPr marR="673100" algn="ctr">
              <a:buSzPts val="1000"/>
              <a:tabLst>
                <a:tab pos="914400" algn="l"/>
              </a:tabLst>
            </a:pPr>
            <a:r>
              <a:rPr lang="fr-FR" sz="2400" b="1" dirty="0">
                <a:solidFill>
                  <a:srgbClr val="333333"/>
                </a:solidFill>
              </a:rPr>
              <a:t>La </a:t>
            </a:r>
            <a:r>
              <a:rPr lang="fr-FR" sz="2400" b="1" u="sng" dirty="0">
                <a:solidFill>
                  <a:srgbClr val="333333"/>
                </a:solidFill>
              </a:rPr>
              <a:t>totalité des </a:t>
            </a:r>
            <a:r>
              <a:rPr lang="fr-FR" sz="2800" b="1" u="sng" dirty="0">
                <a:solidFill>
                  <a:srgbClr val="333333"/>
                </a:solidFill>
              </a:rPr>
              <a:t>7 542€* </a:t>
            </a:r>
            <a:r>
              <a:rPr lang="fr-FR" sz="2400" b="1" u="sng" dirty="0">
                <a:solidFill>
                  <a:srgbClr val="333333"/>
                </a:solidFill>
              </a:rPr>
              <a:t>du montant des ventes</a:t>
            </a:r>
            <a:r>
              <a:rPr lang="fr-FR" sz="2400" b="1" dirty="0">
                <a:solidFill>
                  <a:srgbClr val="333333"/>
                </a:solidFill>
              </a:rPr>
              <a:t>, va prochainement être  distribuée aux associations que vous venez de choisir :</a:t>
            </a:r>
          </a:p>
        </p:txBody>
      </p:sp>
      <p:pic>
        <p:nvPicPr>
          <p:cNvPr id="11" name="Espace réservé du contenu 4">
            <a:extLst>
              <a:ext uri="{FF2B5EF4-FFF2-40B4-BE49-F238E27FC236}">
                <a16:creationId xmlns:a16="http://schemas.microsoft.com/office/drawing/2014/main" id="{FC280C7E-E19B-1C75-EF4C-0CE523048991}"/>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3970" t="30543" r="4340" b="18322"/>
          <a:stretch/>
        </p:blipFill>
        <p:spPr>
          <a:xfrm>
            <a:off x="6466020" y="4672669"/>
            <a:ext cx="5593523" cy="2080218"/>
          </a:xfrm>
        </p:spPr>
      </p:pic>
      <p:sp>
        <p:nvSpPr>
          <p:cNvPr id="12" name="ZoneTexte 11">
            <a:extLst>
              <a:ext uri="{FF2B5EF4-FFF2-40B4-BE49-F238E27FC236}">
                <a16:creationId xmlns:a16="http://schemas.microsoft.com/office/drawing/2014/main" id="{2DA73247-E448-7D4A-2B1E-5B650DACB3F4}"/>
              </a:ext>
            </a:extLst>
          </p:cNvPr>
          <p:cNvSpPr txBox="1"/>
          <p:nvPr/>
        </p:nvSpPr>
        <p:spPr>
          <a:xfrm>
            <a:off x="8380602" y="2039115"/>
            <a:ext cx="3260519" cy="1631216"/>
          </a:xfrm>
          <a:prstGeom prst="rect">
            <a:avLst/>
          </a:prstGeom>
          <a:noFill/>
        </p:spPr>
        <p:txBody>
          <a:bodyPr wrap="square" rtlCol="0">
            <a:spAutoFit/>
          </a:bodyPr>
          <a:lstStyle/>
          <a:p>
            <a:r>
              <a:rPr lang="fr-FR" sz="2000" i="1" dirty="0">
                <a:latin typeface="Calibri" panose="020F0502020204030204" pitchFamily="34" charset="0"/>
                <a:ea typeface="Calibri" panose="020F0502020204030204" pitchFamily="34" charset="0"/>
              </a:rPr>
              <a:t>R</a:t>
            </a:r>
            <a:r>
              <a:rPr lang="fr-FR" sz="2000" i="1" dirty="0">
                <a:effectLst/>
                <a:latin typeface="Calibri" panose="020F0502020204030204" pitchFamily="34" charset="0"/>
                <a:ea typeface="Calibri" panose="020F0502020204030204" pitchFamily="34" charset="0"/>
              </a:rPr>
              <a:t>ésultat </a:t>
            </a:r>
            <a:r>
              <a:rPr lang="fr-FR" sz="2000" b="1" i="1" dirty="0">
                <a:effectLst/>
                <a:latin typeface="Calibri" panose="020F0502020204030204" pitchFamily="34" charset="0"/>
                <a:ea typeface="Calibri" panose="020F0502020204030204" pitchFamily="34" charset="0"/>
              </a:rPr>
              <a:t>issu des votes de 33 adhérents sur 55. </a:t>
            </a:r>
            <a:r>
              <a:rPr lang="fr-FR" sz="2000" i="1" dirty="0">
                <a:effectLst/>
                <a:latin typeface="Calibri" panose="020F0502020204030204" pitchFamily="34" charset="0"/>
                <a:ea typeface="Calibri" panose="020F0502020204030204" pitchFamily="34" charset="0"/>
              </a:rPr>
              <a:t>Le calcul, finalisé par Bernard, a été validé </a:t>
            </a:r>
            <a:r>
              <a:rPr lang="fr-FR" sz="2000" i="1" dirty="0">
                <a:latin typeface="Calibri" panose="020F0502020204030204" pitchFamily="34" charset="0"/>
                <a:ea typeface="Calibri" panose="020F0502020204030204" pitchFamily="34" charset="0"/>
              </a:rPr>
              <a:t>lors de la </a:t>
            </a:r>
            <a:r>
              <a:rPr lang="fr-FR" sz="2000" i="1" dirty="0">
                <a:effectLst/>
                <a:latin typeface="Calibri" panose="020F0502020204030204" pitchFamily="34" charset="0"/>
                <a:ea typeface="Calibri" panose="020F0502020204030204" pitchFamily="34" charset="0"/>
              </a:rPr>
              <a:t>réunion Bureau du 6 novembre. </a:t>
            </a:r>
          </a:p>
        </p:txBody>
      </p:sp>
      <p:sp>
        <p:nvSpPr>
          <p:cNvPr id="13" name="ZoneTexte 12">
            <a:extLst>
              <a:ext uri="{FF2B5EF4-FFF2-40B4-BE49-F238E27FC236}">
                <a16:creationId xmlns:a16="http://schemas.microsoft.com/office/drawing/2014/main" id="{FBD1BE6E-CD85-12D1-EFF4-AA3BF27FBFBA}"/>
              </a:ext>
            </a:extLst>
          </p:cNvPr>
          <p:cNvSpPr txBox="1"/>
          <p:nvPr/>
        </p:nvSpPr>
        <p:spPr>
          <a:xfrm>
            <a:off x="8380602" y="3716026"/>
            <a:ext cx="3438233" cy="400110"/>
          </a:xfrm>
          <a:prstGeom prst="rect">
            <a:avLst/>
          </a:prstGeom>
          <a:noFill/>
        </p:spPr>
        <p:txBody>
          <a:bodyPr wrap="square" rtlCol="0">
            <a:spAutoFit/>
          </a:bodyPr>
          <a:lstStyle/>
          <a:p>
            <a:r>
              <a:rPr lang="fr-FR" sz="2000" i="1" dirty="0">
                <a:effectLst/>
                <a:latin typeface="Calibri" panose="020F0502020204030204" pitchFamily="34" charset="0"/>
                <a:ea typeface="Calibri" panose="020F0502020204030204" pitchFamily="34" charset="0"/>
              </a:rPr>
              <a:t>* 7 305€ en 2022</a:t>
            </a:r>
          </a:p>
        </p:txBody>
      </p:sp>
    </p:spTree>
    <p:extLst>
      <p:ext uri="{BB962C8B-B14F-4D97-AF65-F5344CB8AC3E}">
        <p14:creationId xmlns:p14="http://schemas.microsoft.com/office/powerpoint/2010/main" val="193293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70636" y="122588"/>
            <a:ext cx="1919779" cy="1672524"/>
          </a:xfrm>
          <a:prstGeom prst="rect">
            <a:avLst/>
          </a:prstGeom>
        </p:spPr>
      </p:pic>
      <p:sp>
        <p:nvSpPr>
          <p:cNvPr id="6" name="Titre 1"/>
          <p:cNvSpPr>
            <a:spLocks noGrp="1"/>
          </p:cNvSpPr>
          <p:nvPr>
            <p:ph type="title"/>
          </p:nvPr>
        </p:nvSpPr>
        <p:spPr>
          <a:xfrm>
            <a:off x="2483655" y="356254"/>
            <a:ext cx="7492858" cy="930166"/>
          </a:xfrm>
        </p:spPr>
        <p:txBody>
          <a:bodyPr>
            <a:normAutofit fontScale="90000"/>
          </a:bodyPr>
          <a:lstStyle/>
          <a:p>
            <a:pPr algn="ctr"/>
            <a:r>
              <a:rPr lang="fr-FR" sz="4000" b="1" dirty="0">
                <a:latin typeface="Arial" panose="020B0604020202020204" pitchFamily="34" charset="0"/>
                <a:cs typeface="Arial" panose="020B0604020202020204" pitchFamily="34" charset="0"/>
              </a:rPr>
              <a:t>2 - Bilan moral 2023  </a:t>
            </a:r>
            <a:br>
              <a:rPr lang="fr-FR" sz="3600" b="1" dirty="0">
                <a:latin typeface="Arial" panose="020B0604020202020204" pitchFamily="34" charset="0"/>
                <a:cs typeface="Arial" panose="020B0604020202020204" pitchFamily="34" charset="0"/>
              </a:rPr>
            </a:br>
            <a:r>
              <a:rPr lang="fr-FR" sz="3600" b="1" dirty="0">
                <a:latin typeface="Arial" panose="020B0604020202020204" pitchFamily="34" charset="0"/>
                <a:cs typeface="Arial" panose="020B0604020202020204" pitchFamily="34" charset="0"/>
              </a:rPr>
              <a:t>Notre </a:t>
            </a:r>
            <a:r>
              <a:rPr lang="fr-FR" sz="3100" b="1" dirty="0">
                <a:latin typeface="Arial" panose="020B0604020202020204" pitchFamily="34" charset="0"/>
                <a:cs typeface="Arial" panose="020B0604020202020204" pitchFamily="34" charset="0"/>
              </a:rPr>
              <a:t>Site WEB</a:t>
            </a:r>
          </a:p>
        </p:txBody>
      </p:sp>
      <p:sp>
        <p:nvSpPr>
          <p:cNvPr id="7" name="ZoneTexte 6"/>
          <p:cNvSpPr txBox="1"/>
          <p:nvPr/>
        </p:nvSpPr>
        <p:spPr>
          <a:xfrm>
            <a:off x="429209" y="1571178"/>
            <a:ext cx="11504644" cy="4524315"/>
          </a:xfrm>
          <a:prstGeom prst="rect">
            <a:avLst/>
          </a:prstGeom>
          <a:noFill/>
        </p:spPr>
        <p:txBody>
          <a:bodyPr wrap="square" rtlCol="0">
            <a:spAutoFit/>
          </a:bodyPr>
          <a:lstStyle/>
          <a:p>
            <a:pPr marL="342900" indent="-342900">
              <a:buFont typeface="Arial" panose="020B0604020202020204" pitchFamily="34" charset="0"/>
              <a:buChar char="•"/>
            </a:pPr>
            <a:r>
              <a:rPr lang="fr-FR" sz="2400" dirty="0"/>
              <a:t>Remaniement de l’architecture du site et mise à jour des différentes pages (groupe de travail en Avril), </a:t>
            </a:r>
          </a:p>
          <a:p>
            <a:pPr marL="342900" indent="-342900">
              <a:buFont typeface="Arial" panose="020B0604020202020204" pitchFamily="34" charset="0"/>
              <a:buChar char="•"/>
            </a:pPr>
            <a:r>
              <a:rPr lang="fr-FR" sz="2400" dirty="0"/>
              <a:t>Diffusion des comptes rendus de fagotages et des événements marquants (remise de nos dons aux associations bénéficiaires) avec photo souvenir,</a:t>
            </a:r>
          </a:p>
          <a:p>
            <a:pPr marL="342900" indent="-342900">
              <a:buFont typeface="Arial" panose="020B0604020202020204" pitchFamily="34" charset="0"/>
              <a:buChar char="•"/>
            </a:pPr>
            <a:r>
              <a:rPr lang="fr-FR" sz="2400" dirty="0"/>
              <a:t>Mise à jour du planning de fagotage,</a:t>
            </a:r>
          </a:p>
          <a:p>
            <a:pPr marL="342900" indent="-342900">
              <a:buFont typeface="Arial" panose="020B0604020202020204" pitchFamily="34" charset="0"/>
              <a:buChar char="•"/>
            </a:pPr>
            <a:r>
              <a:rPr lang="fr-FR" sz="2400" dirty="0"/>
              <a:t>Archivage des documents établis par le bureau dans l’espace privé : CR réunions, règles de fonctionnement de l’association, historique d’affectation de nos dons,…. </a:t>
            </a:r>
          </a:p>
          <a:p>
            <a:pPr marL="342900" indent="-342900">
              <a:buFont typeface="Arial" panose="020B0604020202020204" pitchFamily="34" charset="0"/>
              <a:buChar char="•"/>
            </a:pPr>
            <a:r>
              <a:rPr lang="fr-FR" sz="2400" dirty="0"/>
              <a:t>Mise à jour du trombinoscope (Sabine à la manœuvre), </a:t>
            </a:r>
          </a:p>
          <a:p>
            <a:pPr marL="342900" indent="-342900">
              <a:buFont typeface="Arial" panose="020B0604020202020204" pitchFamily="34" charset="0"/>
              <a:buChar char="•"/>
            </a:pPr>
            <a:r>
              <a:rPr lang="fr-FR" sz="2400" dirty="0"/>
              <a:t>Présentation de nos sponsors.</a:t>
            </a:r>
          </a:p>
          <a:p>
            <a:pPr marL="342900" indent="-342900">
              <a:buFont typeface="Arial" panose="020B0604020202020204" pitchFamily="34" charset="0"/>
              <a:buChar char="•"/>
            </a:pPr>
            <a:endParaRPr lang="fr-FR" sz="2400" dirty="0"/>
          </a:p>
          <a:p>
            <a:pPr marL="342900" indent="-342900"/>
            <a:r>
              <a:rPr lang="fr-FR" sz="2400" dirty="0"/>
              <a:t>	Les articles témoignant des rencontres toujours sympathiques dans les vignes se retrouvent aussi sur Facebook. </a:t>
            </a:r>
          </a:p>
        </p:txBody>
      </p:sp>
    </p:spTree>
    <p:extLst>
      <p:ext uri="{BB962C8B-B14F-4D97-AF65-F5344CB8AC3E}">
        <p14:creationId xmlns:p14="http://schemas.microsoft.com/office/powerpoint/2010/main" val="21008715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18682</TotalTime>
  <Words>2525</Words>
  <Application>Microsoft Office PowerPoint</Application>
  <PresentationFormat>Grand écran</PresentationFormat>
  <Paragraphs>467</Paragraphs>
  <Slides>28</Slides>
  <Notes>9</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35" baseType="lpstr">
      <vt:lpstr>Arial</vt:lpstr>
      <vt:lpstr>Calibri</vt:lpstr>
      <vt:lpstr>Calibri Light</vt:lpstr>
      <vt:lpstr>Courier New</vt:lpstr>
      <vt:lpstr>Wingdings</vt:lpstr>
      <vt:lpstr>Thème Office</vt:lpstr>
      <vt:lpstr>Worksheet</vt:lpstr>
      <vt:lpstr>Assemblée Générale de l’association «Les Sarments Solidaires»  17 novembre 2023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 Bilan moral 2023   Notre Site WEB</vt:lpstr>
      <vt:lpstr>Présentation PowerPoint</vt:lpstr>
      <vt:lpstr>3 3 – Bilan financier ventes et dons 2023</vt:lpstr>
      <vt:lpstr>3 – Bilan financier  Fonctionnement et Investissements 2023</vt:lpstr>
      <vt:lpstr>4 - Mot du Président</vt:lpstr>
      <vt:lpstr>5 -  Renouvellement du bureau Merci à l’équipe sortante</vt:lpstr>
      <vt:lpstr>5 -  Renouvellement du bureau</vt:lpstr>
      <vt:lpstr>   5 -  Renouvellement du bureau</vt:lpstr>
      <vt:lpstr>6 - Cotisations 2024</vt:lpstr>
      <vt:lpstr>6 - Prix des sarments 2024</vt:lpstr>
      <vt:lpstr>Présentation PowerPoint</vt:lpstr>
      <vt:lpstr>7 – Budget 2024</vt:lpstr>
      <vt:lpstr>Présentation PowerPoint</vt:lpstr>
      <vt:lpstr>Présentation PowerPoint</vt:lpstr>
      <vt:lpstr>10 - Questions – Discussion et …  MERCI</vt:lpstr>
      <vt:lpstr>Présentation PowerPoint</vt:lpstr>
      <vt:lpstr>Présentation PowerPoint</vt:lpstr>
      <vt:lpstr>Présentation PowerPoint</vt:lpstr>
      <vt:lpstr>3 Bilan financier  2023 détaillé</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Pierre Acquaviva</cp:lastModifiedBy>
  <cp:revision>1020</cp:revision>
  <cp:lastPrinted>2023-10-31T08:56:22Z</cp:lastPrinted>
  <dcterms:created xsi:type="dcterms:W3CDTF">2015-03-19T19:05:38Z</dcterms:created>
  <dcterms:modified xsi:type="dcterms:W3CDTF">2023-11-18T11:08:46Z</dcterms:modified>
</cp:coreProperties>
</file>